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70" r:id="rId4"/>
    <p:sldId id="273" r:id="rId5"/>
    <p:sldId id="275" r:id="rId6"/>
    <p:sldId id="272" r:id="rId7"/>
    <p:sldId id="271" r:id="rId8"/>
    <p:sldId id="277" r:id="rId9"/>
    <p:sldId id="276" r:id="rId10"/>
    <p:sldId id="257" r:id="rId11"/>
    <p:sldId id="261" r:id="rId12"/>
    <p:sldId id="260" r:id="rId13"/>
    <p:sldId id="262" r:id="rId14"/>
    <p:sldId id="263" r:id="rId15"/>
    <p:sldId id="264" r:id="rId16"/>
    <p:sldId id="259" r:id="rId17"/>
    <p:sldId id="258" r:id="rId18"/>
    <p:sldId id="265" r:id="rId19"/>
    <p:sldId id="267" r:id="rId20"/>
    <p:sldId id="268" r:id="rId21"/>
    <p:sldId id="266" r:id="rId22"/>
    <p:sldId id="274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16557" autoAdjust="0"/>
    <p:restoredTop sz="92429" autoAdjust="0"/>
  </p:normalViewPr>
  <p:slideViewPr>
    <p:cSldViewPr snapToGrid="0" snapToObjects="1">
      <p:cViewPr>
        <p:scale>
          <a:sx n="72" d="100"/>
          <a:sy n="72" d="100"/>
        </p:scale>
        <p:origin x="-152" y="-5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4.png>
</file>

<file path=ppt/media/image17.png>
</file>

<file path=ppt/media/image19.png>
</file>

<file path=ppt/media/image2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4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610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41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647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73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579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81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86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93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97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91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2B410-D2B6-0E48-B269-522757F066E8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E1E30-6315-7749-8F06-5C60A0D64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555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138434" y="1878948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3878394" y="1898761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8" name="TextBox 7"/>
          <p:cNvSpPr txBox="1"/>
          <p:nvPr/>
        </p:nvSpPr>
        <p:spPr>
          <a:xfrm>
            <a:off x="1601430" y="3165886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9" name="TextBox 8"/>
          <p:cNvSpPr txBox="1"/>
          <p:nvPr/>
        </p:nvSpPr>
        <p:spPr>
          <a:xfrm>
            <a:off x="3334678" y="3179692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cxnSp>
        <p:nvCxnSpPr>
          <p:cNvPr id="12" name="Curved Connector 11"/>
          <p:cNvCxnSpPr>
            <a:endCxn id="5" idx="2"/>
          </p:cNvCxnSpPr>
          <p:nvPr/>
        </p:nvCxnSpPr>
        <p:spPr>
          <a:xfrm rot="5400000" flipH="1" flipV="1">
            <a:off x="1725376" y="2569431"/>
            <a:ext cx="786928" cy="575514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5400000" flipH="1" flipV="1">
            <a:off x="3484930" y="2586339"/>
            <a:ext cx="786927" cy="581323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888097" y="948667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16" name="TextBox 15"/>
          <p:cNvSpPr txBox="1"/>
          <p:nvPr/>
        </p:nvSpPr>
        <p:spPr>
          <a:xfrm>
            <a:off x="3227227" y="884303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Y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cxnSp>
        <p:nvCxnSpPr>
          <p:cNvPr id="17" name="Curved Connector 16"/>
          <p:cNvCxnSpPr>
            <a:stCxn id="6" idx="0"/>
          </p:cNvCxnSpPr>
          <p:nvPr/>
        </p:nvCxnSpPr>
        <p:spPr>
          <a:xfrm rot="5400000" flipH="1" flipV="1">
            <a:off x="4313735" y="1301901"/>
            <a:ext cx="429682" cy="764038"/>
          </a:xfrm>
          <a:prstGeom prst="curvedConnector2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5" idx="0"/>
          </p:cNvCxnSpPr>
          <p:nvPr/>
        </p:nvCxnSpPr>
        <p:spPr>
          <a:xfrm rot="5400000" flipH="1" flipV="1">
            <a:off x="2593109" y="1137378"/>
            <a:ext cx="555059" cy="928083"/>
          </a:xfrm>
          <a:prstGeom prst="curvedConnector2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9" idx="3"/>
            <a:endCxn id="15" idx="2"/>
          </p:cNvCxnSpPr>
          <p:nvPr/>
        </p:nvCxnSpPr>
        <p:spPr>
          <a:xfrm flipV="1">
            <a:off x="3876813" y="1533443"/>
            <a:ext cx="1272934" cy="1938637"/>
          </a:xfrm>
          <a:prstGeom prst="curvedConnector2">
            <a:avLst/>
          </a:prstGeom>
          <a:ln>
            <a:solidFill>
              <a:srgbClr val="FF66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065105" y="739114"/>
            <a:ext cx="4403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</a:t>
            </a:r>
            <a:endParaRPr lang="en-US" sz="3200" baseline="-25000" dirty="0"/>
          </a:p>
        </p:txBody>
      </p:sp>
      <p:cxnSp>
        <p:nvCxnSpPr>
          <p:cNvPr id="32" name="Curved Connector 31"/>
          <p:cNvCxnSpPr>
            <a:stCxn id="31" idx="3"/>
            <a:endCxn id="15" idx="0"/>
          </p:cNvCxnSpPr>
          <p:nvPr/>
        </p:nvCxnSpPr>
        <p:spPr>
          <a:xfrm flipV="1">
            <a:off x="1505450" y="948667"/>
            <a:ext cx="3644297" cy="82835"/>
          </a:xfrm>
          <a:prstGeom prst="curvedConnector4">
            <a:avLst>
              <a:gd name="adj1" fmla="val 11181"/>
              <a:gd name="adj2" fmla="val 628947"/>
            </a:avLst>
          </a:prstGeom>
          <a:ln>
            <a:solidFill>
              <a:srgbClr val="B3A2C7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31" idx="2"/>
            <a:endCxn id="5" idx="1"/>
          </p:cNvCxnSpPr>
          <p:nvPr/>
        </p:nvCxnSpPr>
        <p:spPr>
          <a:xfrm rot="16200000" flipH="1">
            <a:off x="1288133" y="1321035"/>
            <a:ext cx="847446" cy="853156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Curved Connector 39"/>
          <p:cNvCxnSpPr/>
          <p:nvPr/>
        </p:nvCxnSpPr>
        <p:spPr>
          <a:xfrm>
            <a:off x="1505450" y="1195336"/>
            <a:ext cx="2372944" cy="84744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endCxn id="6" idx="1"/>
          </p:cNvCxnSpPr>
          <p:nvPr/>
        </p:nvCxnSpPr>
        <p:spPr>
          <a:xfrm flipV="1">
            <a:off x="2674760" y="2191149"/>
            <a:ext cx="1203634" cy="1931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Curved Connector 43"/>
          <p:cNvCxnSpPr/>
          <p:nvPr/>
        </p:nvCxnSpPr>
        <p:spPr>
          <a:xfrm flipV="1">
            <a:off x="2131044" y="3472080"/>
            <a:ext cx="1203634" cy="1931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Curved Connector 44"/>
          <p:cNvCxnSpPr>
            <a:stCxn id="16" idx="3"/>
            <a:endCxn id="15" idx="1"/>
          </p:cNvCxnSpPr>
          <p:nvPr/>
        </p:nvCxnSpPr>
        <p:spPr>
          <a:xfrm>
            <a:off x="3750527" y="1176691"/>
            <a:ext cx="1137570" cy="64364"/>
          </a:xfrm>
          <a:prstGeom prst="curvedConnector3">
            <a:avLst>
              <a:gd name="adj1" fmla="val 64775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Curved Connector 49"/>
          <p:cNvCxnSpPr>
            <a:stCxn id="8" idx="1"/>
            <a:endCxn id="16" idx="1"/>
          </p:cNvCxnSpPr>
          <p:nvPr/>
        </p:nvCxnSpPr>
        <p:spPr>
          <a:xfrm rot="10800000" flipH="1">
            <a:off x="1601429" y="1176692"/>
            <a:ext cx="1625797" cy="2281583"/>
          </a:xfrm>
          <a:prstGeom prst="curvedConnector3">
            <a:avLst>
              <a:gd name="adj1" fmla="val -41233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Curved Connector 53"/>
          <p:cNvCxnSpPr>
            <a:endCxn id="16" idx="0"/>
          </p:cNvCxnSpPr>
          <p:nvPr/>
        </p:nvCxnSpPr>
        <p:spPr>
          <a:xfrm flipV="1">
            <a:off x="1657850" y="884303"/>
            <a:ext cx="1831027" cy="216764"/>
          </a:xfrm>
          <a:prstGeom prst="curvedConnector4">
            <a:avLst>
              <a:gd name="adj1" fmla="val 42855"/>
              <a:gd name="adj2" fmla="val 205460"/>
            </a:avLst>
          </a:prstGeom>
          <a:ln>
            <a:solidFill>
              <a:schemeClr val="accent4">
                <a:lumMod val="60000"/>
                <a:lumOff val="40000"/>
              </a:schemeClr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5680807" y="3165886"/>
            <a:ext cx="37702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Z</a:t>
            </a:r>
            <a:endParaRPr lang="en-US" sz="3200" baseline="-25000" dirty="0"/>
          </a:p>
        </p:txBody>
      </p:sp>
      <p:cxnSp>
        <p:nvCxnSpPr>
          <p:cNvPr id="58" name="Curved Connector 57"/>
          <p:cNvCxnSpPr>
            <a:stCxn id="57" idx="0"/>
            <a:endCxn id="15" idx="3"/>
          </p:cNvCxnSpPr>
          <p:nvPr/>
        </p:nvCxnSpPr>
        <p:spPr>
          <a:xfrm rot="16200000" flipV="1">
            <a:off x="4677944" y="1974509"/>
            <a:ext cx="1924831" cy="457923"/>
          </a:xfrm>
          <a:prstGeom prst="curvedConnector2">
            <a:avLst/>
          </a:prstGeom>
          <a:ln>
            <a:prstDash val="sysDash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57" idx="1"/>
          </p:cNvCxnSpPr>
          <p:nvPr/>
        </p:nvCxnSpPr>
        <p:spPr>
          <a:xfrm rot="10800000">
            <a:off x="4367471" y="2191150"/>
            <a:ext cx="1313336" cy="1267124"/>
          </a:xfrm>
          <a:prstGeom prst="curvedConnector3">
            <a:avLst>
              <a:gd name="adj1" fmla="val 36569"/>
            </a:avLst>
          </a:prstGeom>
          <a:ln>
            <a:prstDash val="sysDash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2881835" y="1503013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67" name="TextBox 66"/>
          <p:cNvSpPr txBox="1"/>
          <p:nvPr/>
        </p:nvSpPr>
        <p:spPr>
          <a:xfrm>
            <a:off x="1518598" y="1963482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69" name="TextBox 68"/>
          <p:cNvSpPr txBox="1"/>
          <p:nvPr/>
        </p:nvSpPr>
        <p:spPr>
          <a:xfrm>
            <a:off x="2467011" y="3457237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4</a:t>
            </a:r>
            <a:endParaRPr lang="en-US" sz="2000" baseline="-25000" dirty="0"/>
          </a:p>
        </p:txBody>
      </p:sp>
      <p:sp>
        <p:nvSpPr>
          <p:cNvPr id="70" name="TextBox 69"/>
          <p:cNvSpPr txBox="1"/>
          <p:nvPr/>
        </p:nvSpPr>
        <p:spPr>
          <a:xfrm>
            <a:off x="3692644" y="2810629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</a:t>
            </a:r>
            <a:endParaRPr lang="en-US" sz="2000" baseline="-25000" dirty="0"/>
          </a:p>
        </p:txBody>
      </p:sp>
      <p:sp>
        <p:nvSpPr>
          <p:cNvPr id="71" name="TextBox 70"/>
          <p:cNvSpPr txBox="1"/>
          <p:nvPr/>
        </p:nvSpPr>
        <p:spPr>
          <a:xfrm>
            <a:off x="1947068" y="2783417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</a:t>
            </a:r>
            <a:endParaRPr lang="en-US" sz="2000" baseline="-25000" dirty="0"/>
          </a:p>
        </p:txBody>
      </p:sp>
      <p:sp>
        <p:nvSpPr>
          <p:cNvPr id="72" name="TextBox 71"/>
          <p:cNvSpPr txBox="1"/>
          <p:nvPr/>
        </p:nvSpPr>
        <p:spPr>
          <a:xfrm>
            <a:off x="556090" y="1855657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5</a:t>
            </a:r>
            <a:endParaRPr lang="en-US" sz="2000" baseline="-25000" dirty="0"/>
          </a:p>
        </p:txBody>
      </p:sp>
      <p:sp>
        <p:nvSpPr>
          <p:cNvPr id="73" name="TextBox 72"/>
          <p:cNvSpPr txBox="1"/>
          <p:nvPr/>
        </p:nvSpPr>
        <p:spPr>
          <a:xfrm>
            <a:off x="4343298" y="1481010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3</a:t>
            </a:r>
            <a:endParaRPr lang="en-US" sz="2000" baseline="-25000" dirty="0"/>
          </a:p>
        </p:txBody>
      </p:sp>
      <p:sp>
        <p:nvSpPr>
          <p:cNvPr id="80" name="TextBox 79"/>
          <p:cNvSpPr txBox="1"/>
          <p:nvPr/>
        </p:nvSpPr>
        <p:spPr>
          <a:xfrm>
            <a:off x="2109362" y="1358980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3</a:t>
            </a:r>
            <a:endParaRPr lang="en-US" sz="2000" baseline="-25000" dirty="0"/>
          </a:p>
        </p:txBody>
      </p:sp>
      <p:sp>
        <p:nvSpPr>
          <p:cNvPr id="81" name="TextBox 80"/>
          <p:cNvSpPr txBox="1"/>
          <p:nvPr/>
        </p:nvSpPr>
        <p:spPr>
          <a:xfrm>
            <a:off x="5003688" y="1842727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5</a:t>
            </a:r>
            <a:endParaRPr lang="en-US" sz="2000" baseline="-25000" dirty="0"/>
          </a:p>
        </p:txBody>
      </p:sp>
      <p:sp>
        <p:nvSpPr>
          <p:cNvPr id="34" name="TextBox 33"/>
          <p:cNvSpPr txBox="1"/>
          <p:nvPr/>
        </p:nvSpPr>
        <p:spPr>
          <a:xfrm>
            <a:off x="3876813" y="100087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8</a:t>
            </a:r>
            <a:endParaRPr lang="en-US" sz="2000" baseline="-25000" dirty="0"/>
          </a:p>
        </p:txBody>
      </p:sp>
      <p:sp>
        <p:nvSpPr>
          <p:cNvPr id="35" name="TextBox 34"/>
          <p:cNvSpPr txBox="1"/>
          <p:nvPr/>
        </p:nvSpPr>
        <p:spPr>
          <a:xfrm>
            <a:off x="2875134" y="2582806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6</a:t>
            </a:r>
            <a:endParaRPr lang="en-US" sz="2000" baseline="-25000" dirty="0"/>
          </a:p>
        </p:txBody>
      </p:sp>
      <p:sp>
        <p:nvSpPr>
          <p:cNvPr id="36" name="TextBox 35"/>
          <p:cNvSpPr txBox="1"/>
          <p:nvPr/>
        </p:nvSpPr>
        <p:spPr>
          <a:xfrm>
            <a:off x="5783418" y="2118952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9</a:t>
            </a:r>
            <a:endParaRPr lang="en-US" sz="2000" baseline="-25000" dirty="0"/>
          </a:p>
        </p:txBody>
      </p:sp>
      <p:sp>
        <p:nvSpPr>
          <p:cNvPr id="38" name="TextBox 37"/>
          <p:cNvSpPr txBox="1"/>
          <p:nvPr/>
        </p:nvSpPr>
        <p:spPr>
          <a:xfrm>
            <a:off x="3634872" y="1350383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7</a:t>
            </a:r>
            <a:endParaRPr lang="en-US" sz="2000" baseline="-25000" dirty="0"/>
          </a:p>
        </p:txBody>
      </p:sp>
      <p:sp>
        <p:nvSpPr>
          <p:cNvPr id="63" name="Freeform 62"/>
          <p:cNvSpPr/>
          <p:nvPr/>
        </p:nvSpPr>
        <p:spPr>
          <a:xfrm>
            <a:off x="263673" y="1082113"/>
            <a:ext cx="5345985" cy="3158428"/>
          </a:xfrm>
          <a:custGeom>
            <a:avLst/>
            <a:gdLst>
              <a:gd name="connsiteX0" fmla="*/ 742013 w 5345985"/>
              <a:gd name="connsiteY0" fmla="*/ 0 h 3158428"/>
              <a:gd name="connsiteX1" fmla="*/ 36423 w 5345985"/>
              <a:gd name="connsiteY1" fmla="*/ 670364 h 3158428"/>
              <a:gd name="connsiteX2" fmla="*/ 177541 w 5345985"/>
              <a:gd name="connsiteY2" fmla="*/ 1781757 h 3158428"/>
              <a:gd name="connsiteX3" fmla="*/ 830211 w 5345985"/>
              <a:gd name="connsiteY3" fmla="*/ 2610891 h 3158428"/>
              <a:gd name="connsiteX4" fmla="*/ 1853316 w 5345985"/>
              <a:gd name="connsiteY4" fmla="*/ 3122485 h 3158428"/>
              <a:gd name="connsiteX5" fmla="*/ 3387974 w 5345985"/>
              <a:gd name="connsiteY5" fmla="*/ 3051920 h 3158428"/>
              <a:gd name="connsiteX6" fmla="*/ 5345985 w 5345985"/>
              <a:gd name="connsiteY6" fmla="*/ 2540327 h 3158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45985" h="3158428">
                <a:moveTo>
                  <a:pt x="742013" y="0"/>
                </a:moveTo>
                <a:cubicBezTo>
                  <a:pt x="436257" y="186702"/>
                  <a:pt x="130502" y="373405"/>
                  <a:pt x="36423" y="670364"/>
                </a:cubicBezTo>
                <a:cubicBezTo>
                  <a:pt x="-57656" y="967323"/>
                  <a:pt x="45243" y="1458336"/>
                  <a:pt x="177541" y="1781757"/>
                </a:cubicBezTo>
                <a:cubicBezTo>
                  <a:pt x="309839" y="2105178"/>
                  <a:pt x="550915" y="2387436"/>
                  <a:pt x="830211" y="2610891"/>
                </a:cubicBezTo>
                <a:cubicBezTo>
                  <a:pt x="1109507" y="2834346"/>
                  <a:pt x="1427022" y="3048980"/>
                  <a:pt x="1853316" y="3122485"/>
                </a:cubicBezTo>
                <a:cubicBezTo>
                  <a:pt x="2279610" y="3195990"/>
                  <a:pt x="2805863" y="3148946"/>
                  <a:pt x="3387974" y="3051920"/>
                </a:cubicBezTo>
                <a:cubicBezTo>
                  <a:pt x="3970086" y="2954894"/>
                  <a:pt x="5345985" y="2540327"/>
                  <a:pt x="5345985" y="2540327"/>
                </a:cubicBezTo>
              </a:path>
            </a:pathLst>
          </a:custGeom>
          <a:ln>
            <a:solidFill>
              <a:schemeClr val="accent3">
                <a:lumMod val="60000"/>
                <a:lumOff val="40000"/>
              </a:schemeClr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4357860" y="3839733"/>
            <a:ext cx="494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10</a:t>
            </a:r>
            <a:endParaRPr lang="en-US" sz="2000" baseline="-25000" dirty="0"/>
          </a:p>
        </p:txBody>
      </p:sp>
      <p:cxnSp>
        <p:nvCxnSpPr>
          <p:cNvPr id="75" name="Curved Connector 74"/>
          <p:cNvCxnSpPr/>
          <p:nvPr/>
        </p:nvCxnSpPr>
        <p:spPr>
          <a:xfrm>
            <a:off x="2517071" y="2483537"/>
            <a:ext cx="817607" cy="767115"/>
          </a:xfrm>
          <a:prstGeom prst="curvedConnector3">
            <a:avLst/>
          </a:prstGeom>
          <a:ln>
            <a:solidFill>
              <a:srgbClr val="FF66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Curved Connector 77"/>
          <p:cNvCxnSpPr/>
          <p:nvPr/>
        </p:nvCxnSpPr>
        <p:spPr>
          <a:xfrm rot="16200000" flipH="1">
            <a:off x="3453112" y="1456833"/>
            <a:ext cx="520452" cy="492846"/>
          </a:xfrm>
          <a:prstGeom prst="curvedConnector3">
            <a:avLst/>
          </a:prstGeom>
          <a:ln>
            <a:prstDash val="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2467011" y="619364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8</a:t>
            </a:r>
            <a:endParaRPr lang="en-US" sz="2000" baseline="-25000" dirty="0"/>
          </a:p>
        </p:txBody>
      </p:sp>
      <p:sp>
        <p:nvSpPr>
          <p:cNvPr id="85" name="TextBox 84"/>
          <p:cNvSpPr txBox="1"/>
          <p:nvPr/>
        </p:nvSpPr>
        <p:spPr>
          <a:xfrm>
            <a:off x="5159669" y="2544475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9</a:t>
            </a:r>
            <a:endParaRPr lang="en-US" sz="2000" baseline="-25000" dirty="0"/>
          </a:p>
        </p:txBody>
      </p:sp>
      <p:sp>
        <p:nvSpPr>
          <p:cNvPr id="104" name="TextBox 103"/>
          <p:cNvSpPr txBox="1"/>
          <p:nvPr/>
        </p:nvSpPr>
        <p:spPr>
          <a:xfrm>
            <a:off x="3959761" y="4239843"/>
            <a:ext cx="2383985" cy="3211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 </a:t>
            </a:r>
            <a:r>
              <a:rPr lang="en-US" sz="3200" dirty="0">
                <a:sym typeface="Wingdings"/>
              </a:rPr>
              <a:t> </a:t>
            </a:r>
            <a:r>
              <a:rPr lang="en-US" sz="3200" dirty="0" smtClean="0">
                <a:sym typeface="Wingdings"/>
              </a:rPr>
              <a:t>                X</a:t>
            </a:r>
          </a:p>
          <a:p>
            <a:r>
              <a:rPr lang="en-US" sz="3200" dirty="0" smtClean="0">
                <a:sym typeface="Wingdings"/>
              </a:rPr>
              <a:t>H                 </a:t>
            </a:r>
            <a:r>
              <a:rPr lang="en-US" sz="1600" dirty="0" smtClean="0">
                <a:sym typeface="Wingdings"/>
              </a:rPr>
              <a:t> </a:t>
            </a:r>
            <a:r>
              <a:rPr lang="en-US" sz="3200" dirty="0" smtClean="0">
                <a:sym typeface="Wingdings"/>
              </a:rPr>
              <a:t>X</a:t>
            </a:r>
          </a:p>
          <a:p>
            <a:r>
              <a:rPr lang="en-US" sz="3200" dirty="0" smtClean="0">
                <a:sym typeface="Wingdings"/>
              </a:rPr>
              <a:t>X                  Y</a:t>
            </a:r>
          </a:p>
          <a:p>
            <a:r>
              <a:rPr lang="en-US" sz="3200" dirty="0" smtClean="0">
                <a:sym typeface="Wingdings"/>
              </a:rPr>
              <a:t>C</a:t>
            </a:r>
            <a:r>
              <a:rPr lang="en-US" sz="3200" baseline="-25000" dirty="0" smtClean="0">
                <a:sym typeface="Wingdings"/>
              </a:rPr>
              <a:t>1</a:t>
            </a:r>
            <a:r>
              <a:rPr lang="en-US" sz="3200" dirty="0">
                <a:sym typeface="Wingdings"/>
              </a:rPr>
              <a:t>                </a:t>
            </a:r>
            <a:r>
              <a:rPr lang="en-US" sz="3200" dirty="0" smtClean="0">
                <a:sym typeface="Wingdings"/>
              </a:rPr>
              <a:t>C</a:t>
            </a:r>
            <a:r>
              <a:rPr lang="en-US" sz="3200" baseline="-25000" dirty="0" smtClean="0">
                <a:sym typeface="Wingdings"/>
              </a:rPr>
              <a:t>2</a:t>
            </a:r>
            <a:endParaRPr lang="en-US" sz="3200" dirty="0" smtClean="0">
              <a:sym typeface="Wingdings"/>
            </a:endParaRPr>
          </a:p>
          <a:p>
            <a:r>
              <a:rPr lang="en-US" sz="3200" dirty="0" smtClean="0">
                <a:sym typeface="Wingdings"/>
              </a:rPr>
              <a:t>C</a:t>
            </a:r>
            <a:r>
              <a:rPr lang="en-US" sz="3200" baseline="-25000" dirty="0" smtClean="0">
                <a:sym typeface="Wingdings"/>
              </a:rPr>
              <a:t>2</a:t>
            </a:r>
            <a:r>
              <a:rPr lang="en-US" sz="3200" dirty="0" smtClean="0">
                <a:sym typeface="Wingdings"/>
              </a:rPr>
              <a:t> </a:t>
            </a:r>
            <a:r>
              <a:rPr lang="en-US" sz="3200" baseline="-25000" dirty="0" smtClean="0"/>
              <a:t>                      </a:t>
            </a:r>
            <a:r>
              <a:rPr lang="en-US" sz="1600" baseline="-25000" dirty="0" smtClean="0"/>
              <a:t> </a:t>
            </a:r>
            <a:r>
              <a:rPr lang="en-US" sz="3200" dirty="0" smtClean="0">
                <a:sym typeface="Wingdings"/>
              </a:rPr>
              <a:t>Y </a:t>
            </a:r>
            <a:endParaRPr lang="en-US" sz="3200" dirty="0">
              <a:sym typeface="Wingdings"/>
            </a:endParaRPr>
          </a:p>
          <a:p>
            <a:r>
              <a:rPr lang="en-US" sz="3200" baseline="-25000" dirty="0" smtClean="0"/>
              <a:t>   </a:t>
            </a:r>
          </a:p>
          <a:p>
            <a:endParaRPr lang="en-US" sz="3200" baseline="-25000" dirty="0"/>
          </a:p>
        </p:txBody>
      </p:sp>
      <p:cxnSp>
        <p:nvCxnSpPr>
          <p:cNvPr id="105" name="Curved Connector 104"/>
          <p:cNvCxnSpPr/>
          <p:nvPr/>
        </p:nvCxnSpPr>
        <p:spPr>
          <a:xfrm>
            <a:off x="4415443" y="4574339"/>
            <a:ext cx="1400497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6" name="Curved Connector 105"/>
          <p:cNvCxnSpPr/>
          <p:nvPr/>
        </p:nvCxnSpPr>
        <p:spPr>
          <a:xfrm>
            <a:off x="4415443" y="5061921"/>
            <a:ext cx="1400497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7" name="Curved Connector 106"/>
          <p:cNvCxnSpPr/>
          <p:nvPr/>
        </p:nvCxnSpPr>
        <p:spPr>
          <a:xfrm>
            <a:off x="4415443" y="5538232"/>
            <a:ext cx="1400497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8" name="Curved Connector 107"/>
          <p:cNvCxnSpPr/>
          <p:nvPr/>
        </p:nvCxnSpPr>
        <p:spPr>
          <a:xfrm>
            <a:off x="4415443" y="6014544"/>
            <a:ext cx="1400497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4852231" y="4174229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</a:t>
            </a:r>
            <a:endParaRPr lang="en-US" sz="2000" baseline="-25000" dirty="0"/>
          </a:p>
        </p:txBody>
      </p:sp>
      <p:sp>
        <p:nvSpPr>
          <p:cNvPr id="110" name="TextBox 109"/>
          <p:cNvSpPr txBox="1"/>
          <p:nvPr/>
        </p:nvSpPr>
        <p:spPr>
          <a:xfrm>
            <a:off x="4852231" y="4661811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111" name="TextBox 110"/>
          <p:cNvSpPr txBox="1"/>
          <p:nvPr/>
        </p:nvSpPr>
        <p:spPr>
          <a:xfrm>
            <a:off x="4852231" y="5132485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3</a:t>
            </a:r>
            <a:endParaRPr lang="en-US" sz="2000" baseline="-25000" dirty="0"/>
          </a:p>
        </p:txBody>
      </p:sp>
      <p:sp>
        <p:nvSpPr>
          <p:cNvPr id="112" name="TextBox 111"/>
          <p:cNvSpPr txBox="1"/>
          <p:nvPr/>
        </p:nvSpPr>
        <p:spPr>
          <a:xfrm>
            <a:off x="4842136" y="6080167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5</a:t>
            </a:r>
            <a:endParaRPr lang="en-US" sz="2000" baseline="-25000" dirty="0"/>
          </a:p>
        </p:txBody>
      </p:sp>
      <p:sp>
        <p:nvSpPr>
          <p:cNvPr id="113" name="TextBox 112"/>
          <p:cNvSpPr txBox="1"/>
          <p:nvPr/>
        </p:nvSpPr>
        <p:spPr>
          <a:xfrm>
            <a:off x="4842136" y="5614434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4</a:t>
            </a:r>
            <a:endParaRPr lang="en-US" sz="2000" baseline="-25000" dirty="0"/>
          </a:p>
        </p:txBody>
      </p:sp>
      <p:cxnSp>
        <p:nvCxnSpPr>
          <p:cNvPr id="114" name="Curved Connector 113"/>
          <p:cNvCxnSpPr/>
          <p:nvPr/>
        </p:nvCxnSpPr>
        <p:spPr>
          <a:xfrm>
            <a:off x="4415443" y="6486609"/>
            <a:ext cx="1400497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5" name="Rectangle 114"/>
          <p:cNvSpPr/>
          <p:nvPr/>
        </p:nvSpPr>
        <p:spPr>
          <a:xfrm>
            <a:off x="6690761" y="3533276"/>
            <a:ext cx="4572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 smtClean="0">
                <a:sym typeface="Wingdings"/>
              </a:rPr>
              <a:t>X</a:t>
            </a:r>
            <a:r>
              <a:rPr lang="en-US" sz="3200" baseline="-25000" dirty="0" smtClean="0">
                <a:sym typeface="Wingdings"/>
              </a:rPr>
              <a:t>1                        </a:t>
            </a:r>
            <a:r>
              <a:rPr lang="en-US" sz="3200" dirty="0" smtClean="0">
                <a:sym typeface="Wingdings"/>
              </a:rPr>
              <a:t>C</a:t>
            </a:r>
            <a:r>
              <a:rPr lang="en-US" sz="3200" baseline="-25000" dirty="0" smtClean="0">
                <a:sym typeface="Wingdings"/>
              </a:rPr>
              <a:t>2</a:t>
            </a:r>
          </a:p>
          <a:p>
            <a:r>
              <a:rPr lang="en-US" sz="3200" dirty="0" smtClean="0">
                <a:sym typeface="Wingdings"/>
              </a:rPr>
              <a:t>Y</a:t>
            </a:r>
            <a:r>
              <a:rPr lang="en-US" sz="3200" baseline="-25000" dirty="0" smtClean="0">
                <a:sym typeface="Wingdings"/>
              </a:rPr>
              <a:t>1                         </a:t>
            </a:r>
            <a:r>
              <a:rPr lang="en-US" sz="3200" dirty="0" smtClean="0">
                <a:sym typeface="Wingdings"/>
              </a:rPr>
              <a:t>X</a:t>
            </a:r>
            <a:r>
              <a:rPr lang="en-US" sz="3200" baseline="-25000" dirty="0" smtClean="0">
                <a:sym typeface="Wingdings"/>
              </a:rPr>
              <a:t>2</a:t>
            </a:r>
          </a:p>
          <a:p>
            <a:r>
              <a:rPr lang="en-US" sz="3200" dirty="0" smtClean="0">
                <a:sym typeface="Wingdings"/>
              </a:rPr>
              <a:t>H                 Y</a:t>
            </a:r>
            <a:endParaRPr lang="en-US" sz="3200" dirty="0">
              <a:sym typeface="Wingdings"/>
            </a:endParaRPr>
          </a:p>
          <a:p>
            <a:r>
              <a:rPr lang="en-US" sz="3200" dirty="0" smtClean="0">
                <a:sym typeface="Wingdings"/>
              </a:rPr>
              <a:t>Z </a:t>
            </a:r>
            <a:r>
              <a:rPr lang="en-US" sz="3200" baseline="-25000" dirty="0" smtClean="0"/>
              <a:t>                         </a:t>
            </a:r>
            <a:r>
              <a:rPr lang="en-US" sz="1600" baseline="-25000" dirty="0" smtClean="0"/>
              <a:t> </a:t>
            </a:r>
            <a:r>
              <a:rPr lang="en-US" sz="3200" dirty="0" smtClean="0">
                <a:sym typeface="Wingdings"/>
              </a:rPr>
              <a:t>X,Y</a:t>
            </a:r>
          </a:p>
          <a:p>
            <a:r>
              <a:rPr lang="en-US" sz="3200" dirty="0">
                <a:sym typeface="Wingdings"/>
              </a:rPr>
              <a:t>H</a:t>
            </a:r>
            <a:r>
              <a:rPr lang="en-US" sz="3200" dirty="0" smtClean="0">
                <a:sym typeface="Wingdings"/>
              </a:rPr>
              <a:t> </a:t>
            </a:r>
            <a:r>
              <a:rPr lang="en-US" sz="3200" baseline="-25000" dirty="0" smtClean="0"/>
              <a:t>                         </a:t>
            </a:r>
            <a:r>
              <a:rPr lang="en-US" sz="1600" baseline="-25000" dirty="0" smtClean="0"/>
              <a:t> </a:t>
            </a:r>
            <a:r>
              <a:rPr lang="en-US" sz="3200" dirty="0" smtClean="0">
                <a:sym typeface="Wingdings"/>
              </a:rPr>
              <a:t>Z</a:t>
            </a:r>
          </a:p>
          <a:p>
            <a:r>
              <a:rPr lang="en-US" sz="3200" dirty="0" smtClean="0">
                <a:sym typeface="Wingdings"/>
              </a:rPr>
              <a:t>X</a:t>
            </a:r>
            <a:r>
              <a:rPr lang="en-US" sz="3200" baseline="-25000" dirty="0" smtClean="0">
                <a:sym typeface="Wingdings"/>
              </a:rPr>
              <a:t>1                         </a:t>
            </a:r>
            <a:r>
              <a:rPr lang="en-US" sz="3200" dirty="0" smtClean="0">
                <a:sym typeface="Wingdings"/>
              </a:rPr>
              <a:t>X</a:t>
            </a:r>
            <a:r>
              <a:rPr lang="en-US" sz="3200" baseline="-25000" dirty="0" smtClean="0">
                <a:sym typeface="Wingdings"/>
              </a:rPr>
              <a:t>2</a:t>
            </a:r>
            <a:r>
              <a:rPr lang="en-US" sz="3200" dirty="0" smtClean="0">
                <a:sym typeface="Wingdings"/>
              </a:rPr>
              <a:t> </a:t>
            </a:r>
            <a:endParaRPr lang="en-US" sz="3200" dirty="0">
              <a:sym typeface="Wingdings"/>
            </a:endParaRPr>
          </a:p>
        </p:txBody>
      </p:sp>
      <p:cxnSp>
        <p:nvCxnSpPr>
          <p:cNvPr id="116" name="Curved Connector 115"/>
          <p:cNvCxnSpPr/>
          <p:nvPr/>
        </p:nvCxnSpPr>
        <p:spPr>
          <a:xfrm>
            <a:off x="7160885" y="3869244"/>
            <a:ext cx="1400497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Curved Connector 116"/>
          <p:cNvCxnSpPr/>
          <p:nvPr/>
        </p:nvCxnSpPr>
        <p:spPr>
          <a:xfrm>
            <a:off x="7160885" y="4356826"/>
            <a:ext cx="1400497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8" name="TextBox 117"/>
          <p:cNvSpPr txBox="1"/>
          <p:nvPr/>
        </p:nvSpPr>
        <p:spPr>
          <a:xfrm>
            <a:off x="7628683" y="3474075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6</a:t>
            </a:r>
            <a:endParaRPr lang="en-US" sz="2000" baseline="-25000" dirty="0"/>
          </a:p>
        </p:txBody>
      </p:sp>
      <p:sp>
        <p:nvSpPr>
          <p:cNvPr id="119" name="TextBox 118"/>
          <p:cNvSpPr txBox="1"/>
          <p:nvPr/>
        </p:nvSpPr>
        <p:spPr>
          <a:xfrm>
            <a:off x="7628683" y="3956021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7</a:t>
            </a:r>
            <a:endParaRPr lang="en-US" sz="2000" baseline="-25000" dirty="0"/>
          </a:p>
        </p:txBody>
      </p:sp>
      <p:sp>
        <p:nvSpPr>
          <p:cNvPr id="120" name="TextBox 119"/>
          <p:cNvSpPr txBox="1"/>
          <p:nvPr/>
        </p:nvSpPr>
        <p:spPr>
          <a:xfrm>
            <a:off x="7628683" y="4426661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/>
              <a:t>8</a:t>
            </a:r>
          </a:p>
        </p:txBody>
      </p:sp>
      <p:cxnSp>
        <p:nvCxnSpPr>
          <p:cNvPr id="121" name="Curved Connector 120"/>
          <p:cNvCxnSpPr/>
          <p:nvPr/>
        </p:nvCxnSpPr>
        <p:spPr>
          <a:xfrm>
            <a:off x="7160885" y="4826787"/>
            <a:ext cx="1400497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3" name="Curved Connector 122"/>
          <p:cNvCxnSpPr/>
          <p:nvPr/>
        </p:nvCxnSpPr>
        <p:spPr>
          <a:xfrm>
            <a:off x="7160885" y="5309449"/>
            <a:ext cx="1400497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7626254" y="4909339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9</a:t>
            </a:r>
            <a:endParaRPr lang="en-US" sz="2000" baseline="-25000" dirty="0"/>
          </a:p>
        </p:txBody>
      </p:sp>
      <p:cxnSp>
        <p:nvCxnSpPr>
          <p:cNvPr id="125" name="Curved Connector 124"/>
          <p:cNvCxnSpPr/>
          <p:nvPr/>
        </p:nvCxnSpPr>
        <p:spPr>
          <a:xfrm>
            <a:off x="7160885" y="5786753"/>
            <a:ext cx="1400497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7637996" y="5399343"/>
            <a:ext cx="494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10</a:t>
            </a:r>
            <a:endParaRPr lang="en-US" sz="2000" baseline="-25000" dirty="0"/>
          </a:p>
        </p:txBody>
      </p:sp>
      <p:sp>
        <p:nvSpPr>
          <p:cNvPr id="68" name="TextBox 67"/>
          <p:cNvSpPr txBox="1"/>
          <p:nvPr/>
        </p:nvSpPr>
        <p:spPr>
          <a:xfrm>
            <a:off x="3023371" y="2150347"/>
            <a:ext cx="494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  <a:endParaRPr lang="en-US" sz="2000" baseline="-25000" dirty="0"/>
          </a:p>
        </p:txBody>
      </p:sp>
      <p:cxnSp>
        <p:nvCxnSpPr>
          <p:cNvPr id="76" name="Curved Connector 75"/>
          <p:cNvCxnSpPr/>
          <p:nvPr/>
        </p:nvCxnSpPr>
        <p:spPr>
          <a:xfrm rot="10800000">
            <a:off x="2674759" y="2363592"/>
            <a:ext cx="3158448" cy="1247082"/>
          </a:xfrm>
          <a:prstGeom prst="curvedConnector3">
            <a:avLst>
              <a:gd name="adj1" fmla="val 50000"/>
            </a:avLst>
          </a:prstGeom>
          <a:ln>
            <a:prstDash val="sysDash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4706740" y="3096985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9</a:t>
            </a:r>
            <a:endParaRPr lang="en-US" sz="2000" baseline="-25000" dirty="0"/>
          </a:p>
        </p:txBody>
      </p:sp>
      <p:cxnSp>
        <p:nvCxnSpPr>
          <p:cNvPr id="79" name="Curved Connector 78"/>
          <p:cNvCxnSpPr/>
          <p:nvPr/>
        </p:nvCxnSpPr>
        <p:spPr>
          <a:xfrm>
            <a:off x="7160885" y="6307244"/>
            <a:ext cx="1400497" cy="127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7637996" y="5880792"/>
            <a:ext cx="494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  <a:endParaRPr lang="en-US" sz="2000" baseline="-25000" dirty="0"/>
          </a:p>
        </p:txBody>
      </p:sp>
      <p:sp>
        <p:nvSpPr>
          <p:cNvPr id="2" name="TextBox 1"/>
          <p:cNvSpPr txBox="1"/>
          <p:nvPr/>
        </p:nvSpPr>
        <p:spPr>
          <a:xfrm>
            <a:off x="6343746" y="332883"/>
            <a:ext cx="2324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full graph</a:t>
            </a:r>
            <a:endParaRPr lang="en-US" dirty="0"/>
          </a:p>
        </p:txBody>
      </p:sp>
      <p:cxnSp>
        <p:nvCxnSpPr>
          <p:cNvPr id="89" name="Curved Connector 88"/>
          <p:cNvCxnSpPr/>
          <p:nvPr/>
        </p:nvCxnSpPr>
        <p:spPr>
          <a:xfrm>
            <a:off x="6345894" y="870421"/>
            <a:ext cx="492846" cy="18954"/>
          </a:xfrm>
          <a:prstGeom prst="curvedConnector3">
            <a:avLst/>
          </a:prstGeom>
          <a:ln>
            <a:prstDash val="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838740" y="711253"/>
            <a:ext cx="221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violates assumption</a:t>
            </a:r>
            <a:endParaRPr lang="en-US" dirty="0"/>
          </a:p>
        </p:txBody>
      </p:sp>
      <p:cxnSp>
        <p:nvCxnSpPr>
          <p:cNvPr id="90" name="Curved Connector 89"/>
          <p:cNvCxnSpPr/>
          <p:nvPr/>
        </p:nvCxnSpPr>
        <p:spPr>
          <a:xfrm>
            <a:off x="6501048" y="1216779"/>
            <a:ext cx="393241" cy="12700"/>
          </a:xfrm>
          <a:prstGeom prst="curvedConnector3">
            <a:avLst>
              <a:gd name="adj1" fmla="val 50000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>
            <a:off x="6838740" y="1014472"/>
            <a:ext cx="1605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“irreversible”</a:t>
            </a:r>
            <a:endParaRPr lang="en-US" dirty="0"/>
          </a:p>
        </p:txBody>
      </p:sp>
      <p:cxnSp>
        <p:nvCxnSpPr>
          <p:cNvPr id="92" name="Curved Connector 91"/>
          <p:cNvCxnSpPr/>
          <p:nvPr/>
        </p:nvCxnSpPr>
        <p:spPr>
          <a:xfrm>
            <a:off x="6501048" y="1592065"/>
            <a:ext cx="393241" cy="12700"/>
          </a:xfrm>
          <a:prstGeom prst="curvedConnector3">
            <a:avLst>
              <a:gd name="adj1" fmla="val 50000"/>
            </a:avLst>
          </a:prstGeom>
          <a:ln>
            <a:solidFill>
              <a:srgbClr val="FF66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6838740" y="1389758"/>
            <a:ext cx="1746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“indirect path”</a:t>
            </a:r>
            <a:endParaRPr lang="en-US" dirty="0"/>
          </a:p>
        </p:txBody>
      </p:sp>
      <p:cxnSp>
        <p:nvCxnSpPr>
          <p:cNvPr id="94" name="Curved Connector 93"/>
          <p:cNvCxnSpPr/>
          <p:nvPr/>
        </p:nvCxnSpPr>
        <p:spPr>
          <a:xfrm>
            <a:off x="6477298" y="1991369"/>
            <a:ext cx="393241" cy="12700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5" name="TextBox 94"/>
          <p:cNvSpPr txBox="1"/>
          <p:nvPr/>
        </p:nvSpPr>
        <p:spPr>
          <a:xfrm>
            <a:off x="6814990" y="1789062"/>
            <a:ext cx="1625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“direct path”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441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200" y="787400"/>
            <a:ext cx="61849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57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200" y="787400"/>
            <a:ext cx="6184900" cy="5270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200" y="787400"/>
            <a:ext cx="61849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097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38434" y="1878948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5" name="TextBox 4"/>
          <p:cNvSpPr txBox="1"/>
          <p:nvPr/>
        </p:nvSpPr>
        <p:spPr>
          <a:xfrm>
            <a:off x="3878394" y="1898761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1601430" y="3165886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3334678" y="3179692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4888097" y="948667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3227227" y="884303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Y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cxnSp>
        <p:nvCxnSpPr>
          <p:cNvPr id="12" name="Curved Connector 11"/>
          <p:cNvCxnSpPr>
            <a:stCxn id="5" idx="0"/>
          </p:cNvCxnSpPr>
          <p:nvPr/>
        </p:nvCxnSpPr>
        <p:spPr>
          <a:xfrm rot="5400000" flipH="1" flipV="1">
            <a:off x="4313735" y="1301901"/>
            <a:ext cx="429682" cy="764038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stCxn id="4" idx="0"/>
            <a:endCxn id="11" idx="1"/>
          </p:cNvCxnSpPr>
          <p:nvPr/>
        </p:nvCxnSpPr>
        <p:spPr>
          <a:xfrm rot="5400000" flipH="1" flipV="1">
            <a:off x="2465784" y="1117505"/>
            <a:ext cx="702257" cy="82063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65105" y="739114"/>
            <a:ext cx="4403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</a:t>
            </a:r>
            <a:endParaRPr lang="en-US" sz="3200" baseline="-25000" dirty="0"/>
          </a:p>
        </p:txBody>
      </p:sp>
      <p:cxnSp>
        <p:nvCxnSpPr>
          <p:cNvPr id="17" name="Curved Connector 16"/>
          <p:cNvCxnSpPr>
            <a:stCxn id="15" idx="2"/>
            <a:endCxn id="4" idx="1"/>
          </p:cNvCxnSpPr>
          <p:nvPr/>
        </p:nvCxnSpPr>
        <p:spPr>
          <a:xfrm rot="16200000" flipH="1">
            <a:off x="1288133" y="1321035"/>
            <a:ext cx="847446" cy="853156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Curved Connector 17"/>
          <p:cNvCxnSpPr/>
          <p:nvPr/>
        </p:nvCxnSpPr>
        <p:spPr>
          <a:xfrm>
            <a:off x="1505450" y="1195336"/>
            <a:ext cx="2372944" cy="84744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endCxn id="5" idx="1"/>
          </p:cNvCxnSpPr>
          <p:nvPr/>
        </p:nvCxnSpPr>
        <p:spPr>
          <a:xfrm flipV="1">
            <a:off x="2674760" y="2191149"/>
            <a:ext cx="1203634" cy="1931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11" idx="3"/>
            <a:endCxn id="10" idx="1"/>
          </p:cNvCxnSpPr>
          <p:nvPr/>
        </p:nvCxnSpPr>
        <p:spPr>
          <a:xfrm>
            <a:off x="3750527" y="1176691"/>
            <a:ext cx="1137570" cy="64364"/>
          </a:xfrm>
          <a:prstGeom prst="curvedConnector3">
            <a:avLst>
              <a:gd name="adj1" fmla="val 64775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680807" y="3165886"/>
            <a:ext cx="37702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Z</a:t>
            </a:r>
            <a:endParaRPr lang="en-US" sz="3200" baseline="-25000" dirty="0"/>
          </a:p>
        </p:txBody>
      </p:sp>
      <p:sp>
        <p:nvSpPr>
          <p:cNvPr id="27" name="TextBox 26"/>
          <p:cNvSpPr txBox="1"/>
          <p:nvPr/>
        </p:nvSpPr>
        <p:spPr>
          <a:xfrm>
            <a:off x="2881835" y="1503013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28" name="TextBox 27"/>
          <p:cNvSpPr txBox="1"/>
          <p:nvPr/>
        </p:nvSpPr>
        <p:spPr>
          <a:xfrm>
            <a:off x="1518598" y="1963482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33" name="TextBox 32"/>
          <p:cNvSpPr txBox="1"/>
          <p:nvPr/>
        </p:nvSpPr>
        <p:spPr>
          <a:xfrm>
            <a:off x="4343298" y="1481010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3</a:t>
            </a:r>
            <a:endParaRPr lang="en-US" sz="2000" baseline="-25000" dirty="0"/>
          </a:p>
        </p:txBody>
      </p:sp>
      <p:sp>
        <p:nvSpPr>
          <p:cNvPr id="34" name="TextBox 33"/>
          <p:cNvSpPr txBox="1"/>
          <p:nvPr/>
        </p:nvSpPr>
        <p:spPr>
          <a:xfrm>
            <a:off x="2109362" y="1358980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3</a:t>
            </a:r>
            <a:endParaRPr lang="en-US" sz="2000" baseline="-25000" dirty="0"/>
          </a:p>
        </p:txBody>
      </p:sp>
      <p:sp>
        <p:nvSpPr>
          <p:cNvPr id="46" name="TextBox 45"/>
          <p:cNvSpPr txBox="1"/>
          <p:nvPr/>
        </p:nvSpPr>
        <p:spPr>
          <a:xfrm>
            <a:off x="3023371" y="2150347"/>
            <a:ext cx="494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3222410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200" y="787400"/>
            <a:ext cx="61849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06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200" y="787400"/>
            <a:ext cx="61849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735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0"/>
            <a:ext cx="79672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616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200" y="787400"/>
            <a:ext cx="6184900" cy="5270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170365" y="3440254"/>
            <a:ext cx="151650" cy="20850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43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38434" y="1878948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5" name="TextBox 4"/>
          <p:cNvSpPr txBox="1"/>
          <p:nvPr/>
        </p:nvSpPr>
        <p:spPr>
          <a:xfrm>
            <a:off x="3878394" y="1898761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1601430" y="3165886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3334678" y="3179692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cxnSp>
        <p:nvCxnSpPr>
          <p:cNvPr id="8" name="Curved Connector 7"/>
          <p:cNvCxnSpPr>
            <a:endCxn id="4" idx="2"/>
          </p:cNvCxnSpPr>
          <p:nvPr/>
        </p:nvCxnSpPr>
        <p:spPr>
          <a:xfrm rot="5400000" flipH="1" flipV="1">
            <a:off x="1725376" y="2569431"/>
            <a:ext cx="786928" cy="575514"/>
          </a:xfrm>
          <a:prstGeom prst="curvedConnector3">
            <a:avLst/>
          </a:prstGeom>
          <a:ln>
            <a:solidFill>
              <a:srgbClr val="BFBFBF"/>
            </a:solidFill>
            <a:prstDash val="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Curved Connector 8"/>
          <p:cNvCxnSpPr/>
          <p:nvPr/>
        </p:nvCxnSpPr>
        <p:spPr>
          <a:xfrm rot="5400000" flipH="1" flipV="1">
            <a:off x="3484930" y="2586339"/>
            <a:ext cx="786927" cy="581323"/>
          </a:xfrm>
          <a:prstGeom prst="curvedConnector3">
            <a:avLst/>
          </a:prstGeom>
          <a:ln>
            <a:solidFill>
              <a:srgbClr val="BFBFBF"/>
            </a:solidFill>
            <a:prstDash val="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888097" y="948667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3227227" y="884303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</a:rPr>
              <a:t>Y</a:t>
            </a:r>
            <a:r>
              <a:rPr lang="en-US" sz="3200" baseline="-25000" dirty="0" smtClean="0">
                <a:solidFill>
                  <a:schemeClr val="bg1">
                    <a:lumMod val="75000"/>
                  </a:schemeClr>
                </a:solidFill>
              </a:rPr>
              <a:t>1</a:t>
            </a:r>
            <a:endParaRPr lang="en-US" sz="3200" baseline="-250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14" name="Curved Connector 13"/>
          <p:cNvCxnSpPr>
            <a:stCxn id="7" idx="3"/>
            <a:endCxn id="10" idx="2"/>
          </p:cNvCxnSpPr>
          <p:nvPr/>
        </p:nvCxnSpPr>
        <p:spPr>
          <a:xfrm flipV="1">
            <a:off x="3876813" y="1533443"/>
            <a:ext cx="1272934" cy="193863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65105" y="739114"/>
            <a:ext cx="4403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</a:t>
            </a:r>
            <a:endParaRPr lang="en-US" sz="3200" baseline="-25000" dirty="0"/>
          </a:p>
        </p:txBody>
      </p:sp>
      <p:cxnSp>
        <p:nvCxnSpPr>
          <p:cNvPr id="19" name="Curved Connector 18"/>
          <p:cNvCxnSpPr>
            <a:endCxn id="5" idx="1"/>
          </p:cNvCxnSpPr>
          <p:nvPr/>
        </p:nvCxnSpPr>
        <p:spPr>
          <a:xfrm flipV="1">
            <a:off x="2674760" y="2191149"/>
            <a:ext cx="1203634" cy="1931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flipV="1">
            <a:off x="2131044" y="3472080"/>
            <a:ext cx="1203634" cy="1931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endCxn id="10" idx="1"/>
          </p:cNvCxnSpPr>
          <p:nvPr/>
        </p:nvCxnSpPr>
        <p:spPr>
          <a:xfrm>
            <a:off x="3334678" y="1176692"/>
            <a:ext cx="1553419" cy="64363"/>
          </a:xfrm>
          <a:prstGeom prst="curvedConnector3">
            <a:avLst>
              <a:gd name="adj1" fmla="val 50000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6" idx="1"/>
            <a:endCxn id="11" idx="1"/>
          </p:cNvCxnSpPr>
          <p:nvPr/>
        </p:nvCxnSpPr>
        <p:spPr>
          <a:xfrm rot="10800000" flipH="1">
            <a:off x="1601429" y="1176692"/>
            <a:ext cx="1625797" cy="2281583"/>
          </a:xfrm>
          <a:prstGeom prst="curvedConnector3">
            <a:avLst>
              <a:gd name="adj1" fmla="val -41233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680807" y="3165886"/>
            <a:ext cx="37702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Z</a:t>
            </a:r>
            <a:endParaRPr lang="en-US" sz="3200" baseline="-25000" dirty="0"/>
          </a:p>
        </p:txBody>
      </p:sp>
      <p:sp>
        <p:nvSpPr>
          <p:cNvPr id="29" name="TextBox 28"/>
          <p:cNvSpPr txBox="1"/>
          <p:nvPr/>
        </p:nvSpPr>
        <p:spPr>
          <a:xfrm>
            <a:off x="2467011" y="3457237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4</a:t>
            </a:r>
            <a:endParaRPr lang="en-US" sz="2000" baseline="-25000" dirty="0"/>
          </a:p>
        </p:txBody>
      </p:sp>
      <p:sp>
        <p:nvSpPr>
          <p:cNvPr id="30" name="TextBox 29"/>
          <p:cNvSpPr txBox="1"/>
          <p:nvPr/>
        </p:nvSpPr>
        <p:spPr>
          <a:xfrm>
            <a:off x="3692644" y="2810629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A6A6A6"/>
                </a:solidFill>
              </a:rPr>
              <a:t>θ</a:t>
            </a:r>
            <a:r>
              <a:rPr lang="en-US" sz="2000" baseline="-25000" dirty="0" smtClean="0">
                <a:solidFill>
                  <a:srgbClr val="A6A6A6"/>
                </a:solidFill>
              </a:rPr>
              <a:t>1</a:t>
            </a:r>
            <a:endParaRPr lang="en-US" sz="2000" baseline="-25000" dirty="0">
              <a:solidFill>
                <a:srgbClr val="A6A6A6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947068" y="2783417"/>
            <a:ext cx="407709" cy="400110"/>
          </a:xfrm>
          <a:prstGeom prst="rect">
            <a:avLst/>
          </a:prstGeom>
          <a:noFill/>
          <a:ln>
            <a:solidFill>
              <a:srgbClr val="BFBFBF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θ</a:t>
            </a:r>
            <a:r>
              <a:rPr lang="en-US" sz="2000" baseline="-25000" dirty="0" smtClean="0">
                <a:solidFill>
                  <a:schemeClr val="bg1">
                    <a:lumMod val="65000"/>
                  </a:schemeClr>
                </a:solidFill>
              </a:rPr>
              <a:t>1</a:t>
            </a:r>
            <a:endParaRPr lang="en-US" sz="2000" baseline="-25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6090" y="1855657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5</a:t>
            </a:r>
            <a:endParaRPr lang="en-US" sz="2000" baseline="-25000" dirty="0"/>
          </a:p>
        </p:txBody>
      </p:sp>
      <p:sp>
        <p:nvSpPr>
          <p:cNvPr id="35" name="TextBox 34"/>
          <p:cNvSpPr txBox="1"/>
          <p:nvPr/>
        </p:nvSpPr>
        <p:spPr>
          <a:xfrm>
            <a:off x="4945892" y="2410519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5</a:t>
            </a:r>
            <a:endParaRPr lang="en-US" sz="2000" baseline="-25000" dirty="0"/>
          </a:p>
        </p:txBody>
      </p:sp>
      <p:cxnSp>
        <p:nvCxnSpPr>
          <p:cNvPr id="42" name="Curved Connector 41"/>
          <p:cNvCxnSpPr/>
          <p:nvPr/>
        </p:nvCxnSpPr>
        <p:spPr>
          <a:xfrm rot="16200000" flipH="1">
            <a:off x="3453112" y="1456833"/>
            <a:ext cx="520452" cy="492846"/>
          </a:xfrm>
          <a:prstGeom prst="curvedConnector3">
            <a:avLst/>
          </a:prstGeom>
          <a:ln w="28575" cmpd="sng">
            <a:solidFill>
              <a:srgbClr val="BFBFBF"/>
            </a:solidFill>
            <a:prstDash val="dash"/>
            <a:tailEnd type="arrow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3023371" y="2150347"/>
            <a:ext cx="494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  <a:endParaRPr lang="en-US" sz="2000" baseline="-25000" dirty="0"/>
          </a:p>
        </p:txBody>
      </p:sp>
      <p:cxnSp>
        <p:nvCxnSpPr>
          <p:cNvPr id="51" name="Curved Connector 50"/>
          <p:cNvCxnSpPr/>
          <p:nvPr/>
        </p:nvCxnSpPr>
        <p:spPr>
          <a:xfrm rot="5400000" flipH="1" flipV="1">
            <a:off x="4313735" y="1301901"/>
            <a:ext cx="429682" cy="764038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2" name="Curved Connector 51"/>
          <p:cNvCxnSpPr/>
          <p:nvPr/>
        </p:nvCxnSpPr>
        <p:spPr>
          <a:xfrm rot="5400000" flipH="1" flipV="1">
            <a:off x="2465784" y="1117505"/>
            <a:ext cx="702257" cy="82063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4343298" y="1481010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3</a:t>
            </a:r>
            <a:endParaRPr lang="en-US" sz="2000" baseline="-25000" dirty="0"/>
          </a:p>
        </p:txBody>
      </p:sp>
      <p:sp>
        <p:nvSpPr>
          <p:cNvPr id="54" name="TextBox 53"/>
          <p:cNvSpPr txBox="1"/>
          <p:nvPr/>
        </p:nvSpPr>
        <p:spPr>
          <a:xfrm>
            <a:off x="2109362" y="1358980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3</a:t>
            </a:r>
            <a:endParaRPr lang="en-US" sz="2000" baseline="-25000" dirty="0"/>
          </a:p>
        </p:txBody>
      </p:sp>
      <p:sp>
        <p:nvSpPr>
          <p:cNvPr id="55" name="TextBox 54"/>
          <p:cNvSpPr txBox="1"/>
          <p:nvPr/>
        </p:nvSpPr>
        <p:spPr>
          <a:xfrm>
            <a:off x="2875134" y="2582806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6</a:t>
            </a:r>
            <a:endParaRPr lang="en-US" sz="2000" baseline="-25000" dirty="0"/>
          </a:p>
        </p:txBody>
      </p:sp>
      <p:cxnSp>
        <p:nvCxnSpPr>
          <p:cNvPr id="56" name="Curved Connector 55"/>
          <p:cNvCxnSpPr/>
          <p:nvPr/>
        </p:nvCxnSpPr>
        <p:spPr>
          <a:xfrm>
            <a:off x="2517071" y="2483537"/>
            <a:ext cx="817607" cy="767115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3" name="Curved Connector 32"/>
          <p:cNvCxnSpPr/>
          <p:nvPr/>
        </p:nvCxnSpPr>
        <p:spPr>
          <a:xfrm rot="16200000" flipH="1">
            <a:off x="1288133" y="1321035"/>
            <a:ext cx="847446" cy="853156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urved Connector 33"/>
          <p:cNvCxnSpPr/>
          <p:nvPr/>
        </p:nvCxnSpPr>
        <p:spPr>
          <a:xfrm>
            <a:off x="1505450" y="1195336"/>
            <a:ext cx="2372944" cy="84744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881835" y="1503013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37" name="TextBox 36"/>
          <p:cNvSpPr txBox="1"/>
          <p:nvPr/>
        </p:nvSpPr>
        <p:spPr>
          <a:xfrm>
            <a:off x="1518598" y="1963482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39" name="TextBox 38"/>
          <p:cNvSpPr txBox="1"/>
          <p:nvPr/>
        </p:nvSpPr>
        <p:spPr>
          <a:xfrm>
            <a:off x="3634872" y="1350383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A6A6A6"/>
                </a:solidFill>
              </a:rPr>
              <a:t>θ</a:t>
            </a:r>
            <a:r>
              <a:rPr lang="en-US" sz="2000" baseline="-25000" dirty="0" smtClean="0">
                <a:solidFill>
                  <a:srgbClr val="A6A6A6"/>
                </a:solidFill>
              </a:rPr>
              <a:t>7</a:t>
            </a:r>
            <a:endParaRPr lang="en-US" sz="2000" baseline="-25000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150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26515" y="919297"/>
            <a:ext cx="1924055" cy="4678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Unless you condition on Y1,  theta2 becomes a big problem when theta5 is high and theta 6 =0.</a:t>
            </a:r>
          </a:p>
          <a:p>
            <a:endParaRPr lang="en-US" dirty="0"/>
          </a:p>
          <a:p>
            <a:endParaRPr lang="en-US" sz="700" dirty="0" smtClean="0"/>
          </a:p>
          <a:p>
            <a:r>
              <a:rPr lang="pt-BR" sz="700" dirty="0" err="1"/>
              <a:t>lvls</a:t>
            </a:r>
            <a:r>
              <a:rPr lang="pt-BR" sz="700" dirty="0"/>
              <a:t>[[1]] &lt;- </a:t>
            </a:r>
            <a:r>
              <a:rPr lang="pt-BR" sz="700" dirty="0" err="1"/>
              <a:t>c</a:t>
            </a:r>
            <a:r>
              <a:rPr lang="pt-BR" sz="700" dirty="0"/>
              <a:t>(0)  # </a:t>
            </a:r>
            <a:r>
              <a:rPr lang="pt-BR" sz="700" dirty="0" err="1"/>
              <a:t>violation</a:t>
            </a:r>
            <a:endParaRPr lang="pt-BR" sz="700" dirty="0"/>
          </a:p>
          <a:p>
            <a:endParaRPr lang="pt-BR" sz="700" dirty="0"/>
          </a:p>
          <a:p>
            <a:r>
              <a:rPr lang="pt-BR" sz="700" dirty="0" err="1"/>
              <a:t>lvls</a:t>
            </a:r>
            <a:r>
              <a:rPr lang="pt-BR" sz="700" dirty="0"/>
              <a:t>[[2]] &lt;- </a:t>
            </a:r>
            <a:r>
              <a:rPr lang="pt-BR" sz="700" dirty="0" err="1"/>
              <a:t>c</a:t>
            </a:r>
            <a:r>
              <a:rPr lang="pt-BR" sz="700" dirty="0"/>
              <a:t>(0, 0.5, 1, 6)</a:t>
            </a:r>
          </a:p>
          <a:p>
            <a:endParaRPr lang="pt-BR" sz="700" dirty="0"/>
          </a:p>
          <a:p>
            <a:r>
              <a:rPr lang="pt-BR" sz="700" dirty="0" err="1"/>
              <a:t>lvls</a:t>
            </a:r>
            <a:r>
              <a:rPr lang="pt-BR" sz="700" dirty="0"/>
              <a:t>[[3]] &lt;- </a:t>
            </a:r>
            <a:r>
              <a:rPr lang="pt-BR" sz="700" dirty="0" err="1"/>
              <a:t>c</a:t>
            </a:r>
            <a:r>
              <a:rPr lang="pt-BR" sz="700" dirty="0"/>
              <a:t>(0) </a:t>
            </a:r>
          </a:p>
          <a:p>
            <a:endParaRPr lang="pt-BR" sz="700" dirty="0"/>
          </a:p>
          <a:p>
            <a:r>
              <a:rPr lang="pt-BR" sz="700" dirty="0" err="1"/>
              <a:t>lvls</a:t>
            </a:r>
            <a:r>
              <a:rPr lang="pt-BR" sz="700" dirty="0"/>
              <a:t>[[4]] &lt;- </a:t>
            </a:r>
            <a:r>
              <a:rPr lang="pt-BR" sz="700" dirty="0" err="1"/>
              <a:t>c</a:t>
            </a:r>
            <a:r>
              <a:rPr lang="pt-BR" sz="700" dirty="0"/>
              <a:t>(0,0.5,1) </a:t>
            </a:r>
          </a:p>
          <a:p>
            <a:endParaRPr lang="pt-BR" sz="700" dirty="0"/>
          </a:p>
          <a:p>
            <a:r>
              <a:rPr lang="pt-BR" sz="700" dirty="0" err="1"/>
              <a:t>lvls</a:t>
            </a:r>
            <a:r>
              <a:rPr lang="pt-BR" sz="700" dirty="0"/>
              <a:t>[[5]] &lt;- </a:t>
            </a:r>
            <a:r>
              <a:rPr lang="pt-BR" sz="700" dirty="0" err="1"/>
              <a:t>c</a:t>
            </a:r>
            <a:r>
              <a:rPr lang="pt-BR" sz="700" dirty="0"/>
              <a:t>(0, 1, 5)</a:t>
            </a:r>
          </a:p>
          <a:p>
            <a:endParaRPr lang="pt-BR" sz="700" dirty="0"/>
          </a:p>
          <a:p>
            <a:r>
              <a:rPr lang="pt-BR" sz="700" dirty="0" err="1"/>
              <a:t>lvls</a:t>
            </a:r>
            <a:r>
              <a:rPr lang="pt-BR" sz="700" dirty="0"/>
              <a:t>[[6]] &lt;-</a:t>
            </a:r>
            <a:r>
              <a:rPr lang="pt-BR" sz="700" dirty="0" err="1"/>
              <a:t>c</a:t>
            </a:r>
            <a:r>
              <a:rPr lang="pt-BR" sz="700" dirty="0"/>
              <a:t>(0, 0.5)</a:t>
            </a:r>
          </a:p>
          <a:p>
            <a:endParaRPr lang="pt-BR" sz="700" dirty="0"/>
          </a:p>
          <a:p>
            <a:r>
              <a:rPr lang="pt-BR" sz="700" dirty="0" err="1"/>
              <a:t>lvls</a:t>
            </a:r>
            <a:r>
              <a:rPr lang="pt-BR" sz="700" dirty="0"/>
              <a:t>[[7]] &lt;- </a:t>
            </a:r>
            <a:r>
              <a:rPr lang="pt-BR" sz="700" dirty="0" err="1"/>
              <a:t>c</a:t>
            </a:r>
            <a:r>
              <a:rPr lang="pt-BR" sz="700" dirty="0"/>
              <a:t>(0) # </a:t>
            </a:r>
            <a:r>
              <a:rPr lang="pt-BR" sz="700" dirty="0" err="1"/>
              <a:t>violation</a:t>
            </a:r>
            <a:endParaRPr lang="pt-BR" sz="700" dirty="0"/>
          </a:p>
          <a:p>
            <a:endParaRPr lang="pt-BR" sz="700" dirty="0"/>
          </a:p>
          <a:p>
            <a:r>
              <a:rPr lang="pt-BR" sz="700" dirty="0" err="1"/>
              <a:t>lvls</a:t>
            </a:r>
            <a:r>
              <a:rPr lang="pt-BR" sz="700" dirty="0"/>
              <a:t>[[8]] &lt;- </a:t>
            </a:r>
            <a:r>
              <a:rPr lang="pt-BR" sz="700" dirty="0" err="1"/>
              <a:t>c</a:t>
            </a:r>
            <a:r>
              <a:rPr lang="pt-BR" sz="700" dirty="0"/>
              <a:t>(0)</a:t>
            </a:r>
          </a:p>
          <a:p>
            <a:endParaRPr lang="pt-BR" sz="700" dirty="0"/>
          </a:p>
          <a:p>
            <a:r>
              <a:rPr lang="pt-BR" sz="700" dirty="0" err="1"/>
              <a:t>lvls</a:t>
            </a:r>
            <a:r>
              <a:rPr lang="pt-BR" sz="700" dirty="0"/>
              <a:t>[[9]] &lt;- </a:t>
            </a:r>
            <a:r>
              <a:rPr lang="pt-BR" sz="700" dirty="0" err="1"/>
              <a:t>c</a:t>
            </a:r>
            <a:r>
              <a:rPr lang="pt-BR" sz="700" dirty="0"/>
              <a:t>(0)</a:t>
            </a:r>
          </a:p>
          <a:p>
            <a:endParaRPr lang="pt-BR" sz="700" dirty="0"/>
          </a:p>
          <a:p>
            <a:r>
              <a:rPr lang="pt-BR" sz="700" dirty="0" err="1"/>
              <a:t>lvls</a:t>
            </a:r>
            <a:r>
              <a:rPr lang="pt-BR" sz="700" dirty="0"/>
              <a:t>[[10]] &lt;- </a:t>
            </a:r>
            <a:r>
              <a:rPr lang="pt-BR" sz="700" dirty="0" err="1"/>
              <a:t>c</a:t>
            </a:r>
            <a:r>
              <a:rPr lang="pt-BR" sz="700" dirty="0"/>
              <a:t>(0)</a:t>
            </a:r>
          </a:p>
          <a:p>
            <a:endParaRPr lang="pt-BR" sz="700" dirty="0"/>
          </a:p>
          <a:p>
            <a:r>
              <a:rPr lang="pt-BR" sz="700" dirty="0" err="1"/>
              <a:t>lvls</a:t>
            </a:r>
            <a:r>
              <a:rPr lang="pt-BR" sz="700" dirty="0"/>
              <a:t>[[11]] &lt;- </a:t>
            </a:r>
            <a:r>
              <a:rPr lang="pt-BR" sz="700" dirty="0" err="1"/>
              <a:t>c</a:t>
            </a:r>
            <a:r>
              <a:rPr lang="pt-BR" sz="700" dirty="0"/>
              <a:t>(0,  1,  6)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719" y="919297"/>
            <a:ext cx="57023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7226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38434" y="1878948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5" name="TextBox 4"/>
          <p:cNvSpPr txBox="1"/>
          <p:nvPr/>
        </p:nvSpPr>
        <p:spPr>
          <a:xfrm>
            <a:off x="3878394" y="1898761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1601430" y="3165886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3334678" y="3179692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4888097" y="948667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3227227" y="884303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</a:rPr>
              <a:t>Y</a:t>
            </a:r>
            <a:r>
              <a:rPr lang="en-US" sz="3200" baseline="-25000" dirty="0" smtClean="0">
                <a:solidFill>
                  <a:schemeClr val="bg1">
                    <a:lumMod val="75000"/>
                  </a:schemeClr>
                </a:solidFill>
              </a:rPr>
              <a:t>1</a:t>
            </a:r>
            <a:endParaRPr lang="en-US" sz="3200" baseline="-250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14" name="Curved Connector 13"/>
          <p:cNvCxnSpPr>
            <a:stCxn id="7" idx="3"/>
            <a:endCxn id="10" idx="2"/>
          </p:cNvCxnSpPr>
          <p:nvPr/>
        </p:nvCxnSpPr>
        <p:spPr>
          <a:xfrm flipV="1">
            <a:off x="3876813" y="1533443"/>
            <a:ext cx="1272934" cy="193863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65105" y="739114"/>
            <a:ext cx="4403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</a:t>
            </a:r>
            <a:endParaRPr lang="en-US" sz="3200" baseline="-25000" dirty="0"/>
          </a:p>
        </p:txBody>
      </p:sp>
      <p:cxnSp>
        <p:nvCxnSpPr>
          <p:cNvPr id="19" name="Curved Connector 18"/>
          <p:cNvCxnSpPr>
            <a:endCxn id="5" idx="1"/>
          </p:cNvCxnSpPr>
          <p:nvPr/>
        </p:nvCxnSpPr>
        <p:spPr>
          <a:xfrm flipV="1">
            <a:off x="2674760" y="2191149"/>
            <a:ext cx="1203634" cy="1931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flipV="1">
            <a:off x="2131044" y="3472080"/>
            <a:ext cx="1203634" cy="1931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endCxn id="10" idx="1"/>
          </p:cNvCxnSpPr>
          <p:nvPr/>
        </p:nvCxnSpPr>
        <p:spPr>
          <a:xfrm>
            <a:off x="3334678" y="1176692"/>
            <a:ext cx="1553419" cy="64363"/>
          </a:xfrm>
          <a:prstGeom prst="curvedConnector3">
            <a:avLst>
              <a:gd name="adj1" fmla="val 50000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6" idx="1"/>
            <a:endCxn id="11" idx="1"/>
          </p:cNvCxnSpPr>
          <p:nvPr/>
        </p:nvCxnSpPr>
        <p:spPr>
          <a:xfrm rot="10800000" flipH="1">
            <a:off x="1601429" y="1176692"/>
            <a:ext cx="1625797" cy="2281583"/>
          </a:xfrm>
          <a:prstGeom prst="curvedConnector3">
            <a:avLst>
              <a:gd name="adj1" fmla="val -41233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467011" y="3457237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4</a:t>
            </a:r>
            <a:endParaRPr lang="en-US" sz="2000" baseline="-25000" dirty="0"/>
          </a:p>
        </p:txBody>
      </p:sp>
      <p:sp>
        <p:nvSpPr>
          <p:cNvPr id="32" name="TextBox 31"/>
          <p:cNvSpPr txBox="1"/>
          <p:nvPr/>
        </p:nvSpPr>
        <p:spPr>
          <a:xfrm>
            <a:off x="556090" y="1855657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5</a:t>
            </a:r>
            <a:endParaRPr lang="en-US" sz="2000" baseline="-25000" dirty="0"/>
          </a:p>
        </p:txBody>
      </p:sp>
      <p:sp>
        <p:nvSpPr>
          <p:cNvPr id="35" name="TextBox 34"/>
          <p:cNvSpPr txBox="1"/>
          <p:nvPr/>
        </p:nvSpPr>
        <p:spPr>
          <a:xfrm>
            <a:off x="4945892" y="2410519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5</a:t>
            </a:r>
            <a:endParaRPr lang="en-US" sz="2000" baseline="-25000" dirty="0"/>
          </a:p>
        </p:txBody>
      </p:sp>
      <p:sp>
        <p:nvSpPr>
          <p:cNvPr id="45" name="TextBox 44"/>
          <p:cNvSpPr txBox="1"/>
          <p:nvPr/>
        </p:nvSpPr>
        <p:spPr>
          <a:xfrm>
            <a:off x="3023371" y="2150347"/>
            <a:ext cx="494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  <a:endParaRPr lang="en-US" sz="2000" baseline="-25000" dirty="0"/>
          </a:p>
        </p:txBody>
      </p:sp>
      <p:cxnSp>
        <p:nvCxnSpPr>
          <p:cNvPr id="33" name="Curved Connector 32"/>
          <p:cNvCxnSpPr/>
          <p:nvPr/>
        </p:nvCxnSpPr>
        <p:spPr>
          <a:xfrm rot="16200000" flipH="1">
            <a:off x="1288133" y="1321035"/>
            <a:ext cx="847446" cy="853156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urved Connector 33"/>
          <p:cNvCxnSpPr/>
          <p:nvPr/>
        </p:nvCxnSpPr>
        <p:spPr>
          <a:xfrm>
            <a:off x="1505450" y="1195336"/>
            <a:ext cx="2372944" cy="84744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881835" y="1503013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37" name="TextBox 36"/>
          <p:cNvSpPr txBox="1"/>
          <p:nvPr/>
        </p:nvSpPr>
        <p:spPr>
          <a:xfrm>
            <a:off x="1518598" y="1963482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2" name="Rectangle 1"/>
          <p:cNvSpPr/>
          <p:nvPr/>
        </p:nvSpPr>
        <p:spPr>
          <a:xfrm>
            <a:off x="3959761" y="0"/>
            <a:ext cx="49555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Unless you condition on Y1,  theta2 becomes a big problem when theta5 is high and theta 6 =0.</a:t>
            </a:r>
          </a:p>
        </p:txBody>
      </p:sp>
      <p:pic>
        <p:nvPicPr>
          <p:cNvPr id="13" name="Picture 12" descr="Screen Shot 2016-02-18 at 9.53.1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445" y="4041354"/>
            <a:ext cx="7217693" cy="14885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63799" y="5932780"/>
            <a:ext cx="335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Conditioning on H is the problem</a:t>
            </a:r>
            <a:endParaRPr lang="en-US" dirty="0"/>
          </a:p>
        </p:txBody>
      </p:sp>
      <p:cxnSp>
        <p:nvCxnSpPr>
          <p:cNvPr id="43" name="Curved Connector 42"/>
          <p:cNvCxnSpPr>
            <a:endCxn id="11" idx="1"/>
          </p:cNvCxnSpPr>
          <p:nvPr/>
        </p:nvCxnSpPr>
        <p:spPr>
          <a:xfrm rot="5400000" flipH="1" flipV="1">
            <a:off x="2378317" y="1219928"/>
            <a:ext cx="892146" cy="80567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5251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2-23 at 10.44.0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93292"/>
            <a:ext cx="7087052" cy="2106961"/>
          </a:xfrm>
          <a:prstGeom prst="rect">
            <a:avLst/>
          </a:prstGeom>
        </p:spPr>
      </p:pic>
      <p:pic>
        <p:nvPicPr>
          <p:cNvPr id="5" name="Picture 4" descr="Screen Shot 2016-02-23 at 10.48.29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3590"/>
            <a:ext cx="6146800" cy="22479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3799" y="852289"/>
            <a:ext cx="3154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Consider models that ignore H: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92745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1523"/>
            <a:ext cx="6244112" cy="5548777"/>
          </a:xfrm>
          <a:prstGeom prst="rect">
            <a:avLst/>
          </a:prstGeom>
        </p:spPr>
      </p:pic>
      <p:pic>
        <p:nvPicPr>
          <p:cNvPr id="5" name="Picture 4" descr="Screen Shot 2016-02-18 at 10.31.2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445" y="63996"/>
            <a:ext cx="4359927" cy="106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8615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0" y="474345"/>
            <a:ext cx="4572000" cy="5909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 err="1"/>
              <a:t>lvls</a:t>
            </a:r>
            <a:r>
              <a:rPr lang="pt-BR" dirty="0"/>
              <a:t>[[1]] &lt;- </a:t>
            </a:r>
            <a:r>
              <a:rPr lang="pt-BR" dirty="0" err="1"/>
              <a:t>c</a:t>
            </a:r>
            <a:r>
              <a:rPr lang="pt-BR" dirty="0"/>
              <a:t>(0)  # </a:t>
            </a:r>
            <a:r>
              <a:rPr lang="pt-BR" dirty="0" err="1"/>
              <a:t>violation</a:t>
            </a:r>
            <a:endParaRPr lang="pt-BR" dirty="0"/>
          </a:p>
          <a:p>
            <a:endParaRPr lang="pt-BR" dirty="0"/>
          </a:p>
          <a:p>
            <a:r>
              <a:rPr lang="pt-BR" dirty="0" err="1"/>
              <a:t>lvls</a:t>
            </a:r>
            <a:r>
              <a:rPr lang="pt-BR" dirty="0"/>
              <a:t>[[2]] &lt;- </a:t>
            </a:r>
            <a:r>
              <a:rPr lang="pt-BR" dirty="0" err="1"/>
              <a:t>c</a:t>
            </a:r>
            <a:r>
              <a:rPr lang="pt-BR" dirty="0"/>
              <a:t>(0, 0.5, 1, 6)</a:t>
            </a:r>
          </a:p>
          <a:p>
            <a:endParaRPr lang="pt-BR" dirty="0"/>
          </a:p>
          <a:p>
            <a:r>
              <a:rPr lang="pt-BR" dirty="0" err="1"/>
              <a:t>lvls</a:t>
            </a:r>
            <a:r>
              <a:rPr lang="pt-BR" dirty="0"/>
              <a:t>[[3]] &lt;- </a:t>
            </a:r>
            <a:r>
              <a:rPr lang="pt-BR" dirty="0" err="1"/>
              <a:t>c</a:t>
            </a:r>
            <a:r>
              <a:rPr lang="pt-BR" dirty="0"/>
              <a:t>(0) </a:t>
            </a:r>
          </a:p>
          <a:p>
            <a:endParaRPr lang="pt-BR" dirty="0"/>
          </a:p>
          <a:p>
            <a:r>
              <a:rPr lang="pt-BR" dirty="0" err="1"/>
              <a:t>lvls</a:t>
            </a:r>
            <a:r>
              <a:rPr lang="pt-BR" dirty="0"/>
              <a:t>[[4]] &lt;- </a:t>
            </a:r>
            <a:r>
              <a:rPr lang="pt-BR" dirty="0" err="1"/>
              <a:t>c</a:t>
            </a:r>
            <a:r>
              <a:rPr lang="pt-BR" dirty="0"/>
              <a:t>(0,0.5,1) </a:t>
            </a:r>
          </a:p>
          <a:p>
            <a:endParaRPr lang="pt-BR" dirty="0"/>
          </a:p>
          <a:p>
            <a:r>
              <a:rPr lang="pt-BR" dirty="0" err="1"/>
              <a:t>lvls</a:t>
            </a:r>
            <a:r>
              <a:rPr lang="pt-BR" dirty="0"/>
              <a:t>[[5]] &lt;- </a:t>
            </a:r>
            <a:r>
              <a:rPr lang="pt-BR" dirty="0" err="1"/>
              <a:t>c</a:t>
            </a:r>
            <a:r>
              <a:rPr lang="pt-BR" dirty="0"/>
              <a:t>(0, 1, 5)</a:t>
            </a:r>
          </a:p>
          <a:p>
            <a:endParaRPr lang="pt-BR" dirty="0"/>
          </a:p>
          <a:p>
            <a:r>
              <a:rPr lang="pt-BR" dirty="0" err="1"/>
              <a:t>lvls</a:t>
            </a:r>
            <a:r>
              <a:rPr lang="pt-BR" dirty="0"/>
              <a:t>[[6]] &lt;-</a:t>
            </a:r>
            <a:r>
              <a:rPr lang="pt-BR" dirty="0" err="1"/>
              <a:t>c</a:t>
            </a:r>
            <a:r>
              <a:rPr lang="pt-BR" dirty="0"/>
              <a:t>(0, 0.5)</a:t>
            </a:r>
          </a:p>
          <a:p>
            <a:endParaRPr lang="pt-BR" dirty="0"/>
          </a:p>
          <a:p>
            <a:r>
              <a:rPr lang="pt-BR" dirty="0" err="1"/>
              <a:t>lvls</a:t>
            </a:r>
            <a:r>
              <a:rPr lang="pt-BR" dirty="0"/>
              <a:t>[[7]] &lt;- </a:t>
            </a:r>
            <a:r>
              <a:rPr lang="pt-BR" dirty="0" err="1"/>
              <a:t>c</a:t>
            </a:r>
            <a:r>
              <a:rPr lang="pt-BR" dirty="0"/>
              <a:t>(0) # </a:t>
            </a:r>
            <a:r>
              <a:rPr lang="pt-BR" dirty="0" err="1"/>
              <a:t>violation</a:t>
            </a:r>
            <a:endParaRPr lang="pt-BR" dirty="0"/>
          </a:p>
          <a:p>
            <a:endParaRPr lang="pt-BR" dirty="0"/>
          </a:p>
          <a:p>
            <a:r>
              <a:rPr lang="pt-BR" dirty="0" err="1"/>
              <a:t>lvls</a:t>
            </a:r>
            <a:r>
              <a:rPr lang="pt-BR" dirty="0"/>
              <a:t>[[8]] &lt;- </a:t>
            </a:r>
            <a:r>
              <a:rPr lang="pt-BR" dirty="0" err="1"/>
              <a:t>c</a:t>
            </a:r>
            <a:r>
              <a:rPr lang="pt-BR" dirty="0"/>
              <a:t>(0)</a:t>
            </a:r>
          </a:p>
          <a:p>
            <a:endParaRPr lang="pt-BR" dirty="0"/>
          </a:p>
          <a:p>
            <a:r>
              <a:rPr lang="pt-BR" dirty="0" err="1"/>
              <a:t>lvls</a:t>
            </a:r>
            <a:r>
              <a:rPr lang="pt-BR" dirty="0"/>
              <a:t>[[9]] &lt;- </a:t>
            </a:r>
            <a:r>
              <a:rPr lang="pt-BR" dirty="0" err="1"/>
              <a:t>c</a:t>
            </a:r>
            <a:r>
              <a:rPr lang="pt-BR" dirty="0"/>
              <a:t>(0)</a:t>
            </a:r>
          </a:p>
          <a:p>
            <a:endParaRPr lang="pt-BR" dirty="0"/>
          </a:p>
          <a:p>
            <a:r>
              <a:rPr lang="pt-BR" dirty="0" err="1"/>
              <a:t>lvls</a:t>
            </a:r>
            <a:r>
              <a:rPr lang="pt-BR" dirty="0"/>
              <a:t>[[10]] &lt;- </a:t>
            </a:r>
            <a:r>
              <a:rPr lang="pt-BR" dirty="0" err="1"/>
              <a:t>c</a:t>
            </a:r>
            <a:r>
              <a:rPr lang="pt-BR" dirty="0"/>
              <a:t>(0)</a:t>
            </a:r>
          </a:p>
          <a:p>
            <a:endParaRPr lang="pt-BR" dirty="0"/>
          </a:p>
          <a:p>
            <a:r>
              <a:rPr lang="pt-BR" dirty="0" err="1"/>
              <a:t>lvls</a:t>
            </a:r>
            <a:r>
              <a:rPr lang="pt-BR" dirty="0"/>
              <a:t>[[11]] &lt;- </a:t>
            </a:r>
            <a:r>
              <a:rPr lang="pt-BR" dirty="0" err="1"/>
              <a:t>c</a:t>
            </a:r>
            <a:r>
              <a:rPr lang="pt-BR" dirty="0"/>
              <a:t>(0,  1,  6)</a:t>
            </a:r>
          </a:p>
        </p:txBody>
      </p:sp>
    </p:spTree>
    <p:extLst>
      <p:ext uri="{BB962C8B-B14F-4D97-AF65-F5344CB8AC3E}">
        <p14:creationId xmlns:p14="http://schemas.microsoft.com/office/powerpoint/2010/main" val="7724201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76149" y="2274838"/>
            <a:ext cx="760272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G-computation method is another approach, which is</a:t>
            </a:r>
          </a:p>
          <a:p>
            <a:r>
              <a:rPr lang="en-US" dirty="0"/>
              <a:t>related to the traditional regression adjustment approach. A regression</a:t>
            </a:r>
          </a:p>
          <a:p>
            <a:r>
              <a:rPr lang="en-US" dirty="0"/>
              <a:t>model for the mean outcome is fit with treatment indicator</a:t>
            </a:r>
          </a:p>
          <a:p>
            <a:r>
              <a:rPr lang="en-US" dirty="0"/>
              <a:t>and risk factors (or just the propensity score) as covariates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276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54046" y="1225124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5" name="TextBox 4"/>
          <p:cNvSpPr txBox="1"/>
          <p:nvPr/>
        </p:nvSpPr>
        <p:spPr>
          <a:xfrm>
            <a:off x="5794006" y="1244937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3517042" y="2512062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5250290" y="2525868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6803709" y="294843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5142839" y="230479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</a:rPr>
              <a:t>Y</a:t>
            </a:r>
            <a:r>
              <a:rPr lang="en-US" sz="3200" baseline="-25000" dirty="0" smtClean="0">
                <a:solidFill>
                  <a:srgbClr val="000000"/>
                </a:solidFill>
              </a:rPr>
              <a:t>1</a:t>
            </a:r>
            <a:endParaRPr lang="en-US" sz="3200" baseline="-25000" dirty="0">
              <a:solidFill>
                <a:srgbClr val="000000"/>
              </a:solidFill>
            </a:endParaRPr>
          </a:p>
        </p:txBody>
      </p:sp>
      <p:cxnSp>
        <p:nvCxnSpPr>
          <p:cNvPr id="14" name="Curved Connector 13"/>
          <p:cNvCxnSpPr>
            <a:stCxn id="7" idx="3"/>
            <a:endCxn id="10" idx="2"/>
          </p:cNvCxnSpPr>
          <p:nvPr/>
        </p:nvCxnSpPr>
        <p:spPr>
          <a:xfrm flipV="1">
            <a:off x="5792425" y="879619"/>
            <a:ext cx="1272934" cy="1938637"/>
          </a:xfrm>
          <a:prstGeom prst="curvedConnector2">
            <a:avLst/>
          </a:prstGeom>
          <a:ln>
            <a:solidFill>
              <a:srgbClr val="C0504D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980717" y="85290"/>
            <a:ext cx="4403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</a:t>
            </a:r>
            <a:endParaRPr lang="en-US" sz="3200" baseline="-25000" dirty="0"/>
          </a:p>
        </p:txBody>
      </p:sp>
      <p:cxnSp>
        <p:nvCxnSpPr>
          <p:cNvPr id="19" name="Curved Connector 18"/>
          <p:cNvCxnSpPr>
            <a:endCxn id="5" idx="1"/>
          </p:cNvCxnSpPr>
          <p:nvPr/>
        </p:nvCxnSpPr>
        <p:spPr>
          <a:xfrm flipV="1">
            <a:off x="4590372" y="1537325"/>
            <a:ext cx="1203634" cy="1931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urved Connector 19"/>
          <p:cNvCxnSpPr/>
          <p:nvPr/>
        </p:nvCxnSpPr>
        <p:spPr>
          <a:xfrm flipV="1">
            <a:off x="4046656" y="2818256"/>
            <a:ext cx="1203634" cy="1931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11" idx="3"/>
            <a:endCxn id="10" idx="1"/>
          </p:cNvCxnSpPr>
          <p:nvPr/>
        </p:nvCxnSpPr>
        <p:spPr>
          <a:xfrm>
            <a:off x="5666139" y="522867"/>
            <a:ext cx="1137570" cy="64364"/>
          </a:xfrm>
          <a:prstGeom prst="curvedConnector3">
            <a:avLst>
              <a:gd name="adj1" fmla="val 50000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6" idx="1"/>
            <a:endCxn id="11" idx="1"/>
          </p:cNvCxnSpPr>
          <p:nvPr/>
        </p:nvCxnSpPr>
        <p:spPr>
          <a:xfrm rot="10800000" flipH="1">
            <a:off x="3517041" y="522868"/>
            <a:ext cx="1625797" cy="2281583"/>
          </a:xfrm>
          <a:prstGeom prst="curvedConnector3">
            <a:avLst>
              <a:gd name="adj1" fmla="val -41233"/>
            </a:avLst>
          </a:prstGeom>
          <a:ln>
            <a:solidFill>
              <a:srgbClr val="C0504D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803709" y="2512062"/>
            <a:ext cx="37702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Z</a:t>
            </a:r>
            <a:endParaRPr lang="en-US" sz="3200" baseline="-25000" dirty="0"/>
          </a:p>
        </p:txBody>
      </p:sp>
      <p:sp>
        <p:nvSpPr>
          <p:cNvPr id="29" name="TextBox 28"/>
          <p:cNvSpPr txBox="1"/>
          <p:nvPr/>
        </p:nvSpPr>
        <p:spPr>
          <a:xfrm>
            <a:off x="4382623" y="280341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4</a:t>
            </a:r>
            <a:endParaRPr lang="en-US" sz="2000" baseline="-25000" dirty="0"/>
          </a:p>
        </p:txBody>
      </p:sp>
      <p:sp>
        <p:nvSpPr>
          <p:cNvPr id="32" name="TextBox 31"/>
          <p:cNvSpPr txBox="1"/>
          <p:nvPr/>
        </p:nvSpPr>
        <p:spPr>
          <a:xfrm>
            <a:off x="2829530" y="1812364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C0504D"/>
                </a:solidFill>
              </a:rPr>
              <a:t>θ</a:t>
            </a:r>
            <a:r>
              <a:rPr lang="en-US" sz="2000" baseline="-25000" dirty="0" smtClean="0">
                <a:solidFill>
                  <a:srgbClr val="C0504D"/>
                </a:solidFill>
              </a:rPr>
              <a:t>5</a:t>
            </a:r>
            <a:endParaRPr lang="en-US" sz="2000" baseline="-25000" dirty="0">
              <a:solidFill>
                <a:srgbClr val="C0504D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370250" y="1728927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C0504D"/>
                </a:solidFill>
              </a:rPr>
              <a:t>θ</a:t>
            </a:r>
            <a:r>
              <a:rPr lang="en-US" sz="2000" baseline="-25000" dirty="0" smtClean="0">
                <a:solidFill>
                  <a:srgbClr val="C0504D"/>
                </a:solidFill>
              </a:rPr>
              <a:t>5</a:t>
            </a:r>
            <a:endParaRPr lang="en-US" sz="2000" baseline="-25000" dirty="0">
              <a:solidFill>
                <a:srgbClr val="C0504D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938983" y="1496523"/>
            <a:ext cx="494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  <a:endParaRPr lang="en-US" sz="2000" baseline="-25000" dirty="0"/>
          </a:p>
        </p:txBody>
      </p:sp>
      <p:sp>
        <p:nvSpPr>
          <p:cNvPr id="55" name="TextBox 54"/>
          <p:cNvSpPr txBox="1"/>
          <p:nvPr/>
        </p:nvSpPr>
        <p:spPr>
          <a:xfrm>
            <a:off x="4790746" y="1928982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</a:rPr>
              <a:t>θ</a:t>
            </a:r>
            <a:r>
              <a:rPr lang="en-US" sz="2000" baseline="-25000" dirty="0" smtClean="0">
                <a:solidFill>
                  <a:schemeClr val="accent6"/>
                </a:solidFill>
              </a:rPr>
              <a:t>6</a:t>
            </a:r>
            <a:endParaRPr lang="en-US" sz="2000" baseline="-25000" dirty="0">
              <a:solidFill>
                <a:schemeClr val="accent6"/>
              </a:solidFill>
            </a:endParaRPr>
          </a:p>
        </p:txBody>
      </p:sp>
      <p:cxnSp>
        <p:nvCxnSpPr>
          <p:cNvPr id="56" name="Curved Connector 55"/>
          <p:cNvCxnSpPr/>
          <p:nvPr/>
        </p:nvCxnSpPr>
        <p:spPr>
          <a:xfrm>
            <a:off x="4432683" y="1829713"/>
            <a:ext cx="817607" cy="767115"/>
          </a:xfrm>
          <a:prstGeom prst="curvedConnector3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3" name="Curved Connector 32"/>
          <p:cNvCxnSpPr/>
          <p:nvPr/>
        </p:nvCxnSpPr>
        <p:spPr>
          <a:xfrm rot="16200000" flipH="1">
            <a:off x="3203745" y="667211"/>
            <a:ext cx="847446" cy="853156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urved Connector 33"/>
          <p:cNvCxnSpPr/>
          <p:nvPr/>
        </p:nvCxnSpPr>
        <p:spPr>
          <a:xfrm>
            <a:off x="3421062" y="541512"/>
            <a:ext cx="2372944" cy="84744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797447" y="849189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37" name="TextBox 36"/>
          <p:cNvSpPr txBox="1"/>
          <p:nvPr/>
        </p:nvSpPr>
        <p:spPr>
          <a:xfrm>
            <a:off x="3434210" y="1309658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38" name="TextBox 37"/>
          <p:cNvSpPr txBox="1"/>
          <p:nvPr/>
        </p:nvSpPr>
        <p:spPr>
          <a:xfrm>
            <a:off x="5890606" y="4884025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40" name="TextBox 39"/>
          <p:cNvSpPr txBox="1"/>
          <p:nvPr/>
        </p:nvSpPr>
        <p:spPr>
          <a:xfrm>
            <a:off x="7630566" y="4903838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41" name="TextBox 40"/>
          <p:cNvSpPr txBox="1"/>
          <p:nvPr/>
        </p:nvSpPr>
        <p:spPr>
          <a:xfrm>
            <a:off x="5353602" y="6170963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43" name="TextBox 42"/>
          <p:cNvSpPr txBox="1"/>
          <p:nvPr/>
        </p:nvSpPr>
        <p:spPr>
          <a:xfrm>
            <a:off x="7086850" y="6184769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47" name="TextBox 46"/>
          <p:cNvSpPr txBox="1"/>
          <p:nvPr/>
        </p:nvSpPr>
        <p:spPr>
          <a:xfrm>
            <a:off x="8640269" y="3953744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cxnSp>
        <p:nvCxnSpPr>
          <p:cNvPr id="49" name="Curved Connector 48"/>
          <p:cNvCxnSpPr>
            <a:stCxn id="43" idx="3"/>
          </p:cNvCxnSpPr>
          <p:nvPr/>
        </p:nvCxnSpPr>
        <p:spPr>
          <a:xfrm flipV="1">
            <a:off x="7628985" y="4538520"/>
            <a:ext cx="1272934" cy="193863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Curved Connector 57"/>
          <p:cNvCxnSpPr/>
          <p:nvPr/>
        </p:nvCxnSpPr>
        <p:spPr>
          <a:xfrm flipV="1">
            <a:off x="5883216" y="6477157"/>
            <a:ext cx="1203634" cy="1931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endCxn id="47" idx="1"/>
          </p:cNvCxnSpPr>
          <p:nvPr/>
        </p:nvCxnSpPr>
        <p:spPr>
          <a:xfrm>
            <a:off x="6979398" y="4181769"/>
            <a:ext cx="1660871" cy="6436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Curved Connector 59"/>
          <p:cNvCxnSpPr>
            <a:stCxn id="41" idx="1"/>
          </p:cNvCxnSpPr>
          <p:nvPr/>
        </p:nvCxnSpPr>
        <p:spPr>
          <a:xfrm rot="10800000" flipH="1">
            <a:off x="5353601" y="4181769"/>
            <a:ext cx="1625797" cy="2281583"/>
          </a:xfrm>
          <a:prstGeom prst="curvedConnector3">
            <a:avLst>
              <a:gd name="adj1" fmla="val -11428"/>
            </a:avLst>
          </a:prstGeom>
          <a:ln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Curved Connector 68"/>
          <p:cNvCxnSpPr/>
          <p:nvPr/>
        </p:nvCxnSpPr>
        <p:spPr>
          <a:xfrm rot="5400000" flipH="1" flipV="1">
            <a:off x="8065907" y="4306978"/>
            <a:ext cx="429682" cy="764038"/>
          </a:xfrm>
          <a:prstGeom prst="curved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38" idx="0"/>
          </p:cNvCxnSpPr>
          <p:nvPr/>
        </p:nvCxnSpPr>
        <p:spPr>
          <a:xfrm rot="5400000" flipH="1" flipV="1">
            <a:off x="6309099" y="4213727"/>
            <a:ext cx="519968" cy="820629"/>
          </a:xfrm>
          <a:prstGeom prst="curvedConnector2">
            <a:avLst/>
          </a:prstGeom>
          <a:ln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4" name="Curved Connector 73"/>
          <p:cNvCxnSpPr/>
          <p:nvPr/>
        </p:nvCxnSpPr>
        <p:spPr>
          <a:xfrm rot="16200000" flipH="1">
            <a:off x="6373333" y="5542211"/>
            <a:ext cx="767115" cy="659919"/>
          </a:xfrm>
          <a:prstGeom prst="curvedConnector3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556090" y="3476001"/>
            <a:ext cx="7330558" cy="334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852380" y="4864823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81" name="TextBox 80"/>
          <p:cNvSpPr txBox="1"/>
          <p:nvPr/>
        </p:nvSpPr>
        <p:spPr>
          <a:xfrm>
            <a:off x="2592340" y="4884636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82" name="TextBox 81"/>
          <p:cNvSpPr txBox="1"/>
          <p:nvPr/>
        </p:nvSpPr>
        <p:spPr>
          <a:xfrm>
            <a:off x="315376" y="6151761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83" name="TextBox 82"/>
          <p:cNvSpPr txBox="1"/>
          <p:nvPr/>
        </p:nvSpPr>
        <p:spPr>
          <a:xfrm>
            <a:off x="2048624" y="6165567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84" name="TextBox 83"/>
          <p:cNvSpPr txBox="1"/>
          <p:nvPr/>
        </p:nvSpPr>
        <p:spPr>
          <a:xfrm>
            <a:off x="3602043" y="3934542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85" name="TextBox 84"/>
          <p:cNvSpPr txBox="1"/>
          <p:nvPr/>
        </p:nvSpPr>
        <p:spPr>
          <a:xfrm>
            <a:off x="1941173" y="3870178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</a:rPr>
              <a:t>Y</a:t>
            </a:r>
            <a:r>
              <a:rPr lang="en-US" sz="3200" baseline="-25000" dirty="0" smtClean="0">
                <a:solidFill>
                  <a:srgbClr val="000000"/>
                </a:solidFill>
              </a:rPr>
              <a:t>1</a:t>
            </a:r>
            <a:endParaRPr lang="en-US" sz="3200" baseline="-25000" dirty="0">
              <a:solidFill>
                <a:srgbClr val="000000"/>
              </a:solidFill>
            </a:endParaRPr>
          </a:p>
        </p:txBody>
      </p:sp>
      <p:cxnSp>
        <p:nvCxnSpPr>
          <p:cNvPr id="86" name="Curved Connector 85"/>
          <p:cNvCxnSpPr>
            <a:stCxn id="83" idx="3"/>
            <a:endCxn id="84" idx="2"/>
          </p:cNvCxnSpPr>
          <p:nvPr/>
        </p:nvCxnSpPr>
        <p:spPr>
          <a:xfrm flipV="1">
            <a:off x="2590759" y="4519318"/>
            <a:ext cx="1272934" cy="193863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Curved Connector 87"/>
          <p:cNvCxnSpPr/>
          <p:nvPr/>
        </p:nvCxnSpPr>
        <p:spPr>
          <a:xfrm flipV="1">
            <a:off x="844990" y="6457955"/>
            <a:ext cx="1203634" cy="1931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Curved Connector 88"/>
          <p:cNvCxnSpPr>
            <a:stCxn id="85" idx="3"/>
            <a:endCxn id="84" idx="1"/>
          </p:cNvCxnSpPr>
          <p:nvPr/>
        </p:nvCxnSpPr>
        <p:spPr>
          <a:xfrm>
            <a:off x="2464473" y="4162566"/>
            <a:ext cx="1137570" cy="6436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2" idx="1"/>
            <a:endCxn id="85" idx="1"/>
          </p:cNvCxnSpPr>
          <p:nvPr/>
        </p:nvCxnSpPr>
        <p:spPr>
          <a:xfrm rot="10800000" flipH="1">
            <a:off x="315375" y="4162567"/>
            <a:ext cx="1625797" cy="2281583"/>
          </a:xfrm>
          <a:prstGeom prst="curvedConnector3">
            <a:avLst>
              <a:gd name="adj1" fmla="val -14061"/>
            </a:avLst>
          </a:prstGeom>
          <a:ln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Curved Connector 94"/>
          <p:cNvCxnSpPr/>
          <p:nvPr/>
        </p:nvCxnSpPr>
        <p:spPr>
          <a:xfrm rot="5400000" flipH="1" flipV="1">
            <a:off x="3027681" y="4287776"/>
            <a:ext cx="429682" cy="764038"/>
          </a:xfrm>
          <a:prstGeom prst="curved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120" idx="0"/>
          </p:cNvCxnSpPr>
          <p:nvPr/>
        </p:nvCxnSpPr>
        <p:spPr>
          <a:xfrm rot="5400000" flipH="1" flipV="1">
            <a:off x="1270924" y="4095753"/>
            <a:ext cx="575487" cy="876249"/>
          </a:xfrm>
          <a:prstGeom prst="curvedConnector2">
            <a:avLst/>
          </a:prstGeom>
          <a:ln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00" name="Curved Connector 99"/>
          <p:cNvCxnSpPr>
            <a:stCxn id="120" idx="5"/>
          </p:cNvCxnSpPr>
          <p:nvPr/>
        </p:nvCxnSpPr>
        <p:spPr>
          <a:xfrm rot="16200000" flipH="1">
            <a:off x="1349181" y="5537083"/>
            <a:ext cx="739659" cy="659228"/>
          </a:xfrm>
          <a:prstGeom prst="curvedConnector3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500159" y="3509424"/>
            <a:ext cx="0" cy="3348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Curved Connector 100"/>
          <p:cNvCxnSpPr/>
          <p:nvPr/>
        </p:nvCxnSpPr>
        <p:spPr>
          <a:xfrm>
            <a:off x="6979398" y="4364057"/>
            <a:ext cx="1523781" cy="1270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162849" y="217899"/>
            <a:ext cx="1414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‘True Model’</a:t>
            </a:r>
            <a:endParaRPr lang="en-US" b="1" dirty="0"/>
          </a:p>
        </p:txBody>
      </p:sp>
      <p:pic>
        <p:nvPicPr>
          <p:cNvPr id="110" name="Picture 109" descr="Screen Shot 2016-02-23 at 10.48.29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607" b="89476"/>
          <a:stretch/>
        </p:blipFill>
        <p:spPr>
          <a:xfrm>
            <a:off x="0" y="3633618"/>
            <a:ext cx="2236987" cy="236560"/>
          </a:xfrm>
          <a:prstGeom prst="rect">
            <a:avLst/>
          </a:prstGeom>
        </p:spPr>
      </p:pic>
      <p:pic>
        <p:nvPicPr>
          <p:cNvPr id="111" name="Picture 110" descr="Screen Shot 2016-02-23 at 10.44.04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314" b="81806"/>
          <a:stretch/>
        </p:blipFill>
        <p:spPr>
          <a:xfrm>
            <a:off x="4538625" y="3581079"/>
            <a:ext cx="2387368" cy="383341"/>
          </a:xfrm>
          <a:prstGeom prst="rect">
            <a:avLst/>
          </a:prstGeom>
        </p:spPr>
      </p:pic>
      <p:cxnSp>
        <p:nvCxnSpPr>
          <p:cNvPr id="112" name="Curved Connector 111"/>
          <p:cNvCxnSpPr/>
          <p:nvPr/>
        </p:nvCxnSpPr>
        <p:spPr>
          <a:xfrm>
            <a:off x="180489" y="981524"/>
            <a:ext cx="393241" cy="12700"/>
          </a:xfrm>
          <a:prstGeom prst="curvedConnector3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14" name="Curved Connector 113"/>
          <p:cNvCxnSpPr/>
          <p:nvPr/>
        </p:nvCxnSpPr>
        <p:spPr>
          <a:xfrm>
            <a:off x="162849" y="1268778"/>
            <a:ext cx="393241" cy="12700"/>
          </a:xfrm>
          <a:prstGeom prst="curvedConnector3">
            <a:avLst>
              <a:gd name="adj1" fmla="val 50000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6" name="TextBox 115"/>
          <p:cNvSpPr txBox="1"/>
          <p:nvPr/>
        </p:nvSpPr>
        <p:spPr>
          <a:xfrm>
            <a:off x="503470" y="731235"/>
            <a:ext cx="135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“either or”</a:t>
            </a:r>
            <a:endParaRPr lang="en-US" dirty="0"/>
          </a:p>
        </p:txBody>
      </p:sp>
      <p:sp>
        <p:nvSpPr>
          <p:cNvPr id="117" name="TextBox 116"/>
          <p:cNvSpPr txBox="1"/>
          <p:nvPr/>
        </p:nvSpPr>
        <p:spPr>
          <a:xfrm>
            <a:off x="500541" y="1066471"/>
            <a:ext cx="1605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“irreversible”</a:t>
            </a:r>
            <a:endParaRPr lang="en-US" dirty="0"/>
          </a:p>
        </p:txBody>
      </p:sp>
      <p:sp>
        <p:nvSpPr>
          <p:cNvPr id="120" name="Donut 119"/>
          <p:cNvSpPr/>
          <p:nvPr/>
        </p:nvSpPr>
        <p:spPr>
          <a:xfrm>
            <a:off x="740328" y="4821620"/>
            <a:ext cx="760430" cy="791102"/>
          </a:xfrm>
          <a:prstGeom prst="donut">
            <a:avLst>
              <a:gd name="adj" fmla="val 338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1" name="Donut 120"/>
          <p:cNvSpPr/>
          <p:nvPr/>
        </p:nvSpPr>
        <p:spPr>
          <a:xfrm>
            <a:off x="2480288" y="4869777"/>
            <a:ext cx="760430" cy="791102"/>
          </a:xfrm>
          <a:prstGeom prst="donut">
            <a:avLst>
              <a:gd name="adj" fmla="val 338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4" name="Donut 123"/>
          <p:cNvSpPr/>
          <p:nvPr/>
        </p:nvSpPr>
        <p:spPr>
          <a:xfrm>
            <a:off x="5731856" y="4864823"/>
            <a:ext cx="760430" cy="791102"/>
          </a:xfrm>
          <a:prstGeom prst="donut">
            <a:avLst>
              <a:gd name="adj" fmla="val 338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6" name="Donut 125"/>
          <p:cNvSpPr/>
          <p:nvPr/>
        </p:nvSpPr>
        <p:spPr>
          <a:xfrm>
            <a:off x="7518514" y="4903838"/>
            <a:ext cx="760430" cy="791102"/>
          </a:xfrm>
          <a:prstGeom prst="donut">
            <a:avLst>
              <a:gd name="adj" fmla="val 338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27" name="Curved Connector 126"/>
          <p:cNvCxnSpPr/>
          <p:nvPr/>
        </p:nvCxnSpPr>
        <p:spPr>
          <a:xfrm>
            <a:off x="191769" y="851668"/>
            <a:ext cx="393241" cy="12700"/>
          </a:xfrm>
          <a:prstGeom prst="curvedConnector3">
            <a:avLst/>
          </a:prstGeom>
          <a:ln>
            <a:solidFill>
              <a:srgbClr val="F79646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111520" y="1709768"/>
            <a:ext cx="2125467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r>
              <a:rPr lang="en-US" sz="2000" dirty="0"/>
              <a:t> </a:t>
            </a:r>
            <a:r>
              <a:rPr lang="en-US" sz="2000" dirty="0" smtClean="0"/>
              <a:t>, θ</a:t>
            </a:r>
            <a:r>
              <a:rPr lang="en-US" sz="2000" baseline="-25000" dirty="0"/>
              <a:t>4</a:t>
            </a:r>
            <a:r>
              <a:rPr lang="en-US" sz="2000" dirty="0" smtClean="0"/>
              <a:t>, θ</a:t>
            </a:r>
            <a:r>
              <a:rPr lang="en-US" sz="2000" baseline="-25000" dirty="0"/>
              <a:t>5</a:t>
            </a:r>
            <a:r>
              <a:rPr lang="en-US" sz="2000" dirty="0" smtClean="0"/>
              <a:t>,</a:t>
            </a:r>
            <a:r>
              <a:rPr lang="en-US" sz="2000" baseline="-25000" dirty="0" smtClean="0"/>
              <a:t> </a:t>
            </a:r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</a:p>
          <a:p>
            <a:endParaRPr lang="en-US" sz="2000" baseline="-25000" dirty="0"/>
          </a:p>
          <a:p>
            <a:r>
              <a:rPr lang="en-US" sz="2000" dirty="0" smtClean="0"/>
              <a:t>take values between 0 and 5.</a:t>
            </a:r>
            <a:endParaRPr lang="en-US" sz="2000" baseline="-25000" dirty="0"/>
          </a:p>
          <a:p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343526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7500"/>
            <a:ext cx="5753100" cy="4000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32634" y="651299"/>
            <a:ext cx="2125467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r>
              <a:rPr lang="en-US" sz="2000" dirty="0"/>
              <a:t> </a:t>
            </a:r>
            <a:r>
              <a:rPr lang="en-US" sz="2000" dirty="0" smtClean="0"/>
              <a:t>, θ</a:t>
            </a:r>
            <a:r>
              <a:rPr lang="en-US" sz="2000" baseline="-25000" dirty="0"/>
              <a:t>4</a:t>
            </a:r>
            <a:r>
              <a:rPr lang="en-US" sz="2000" dirty="0" smtClean="0"/>
              <a:t>, θ</a:t>
            </a:r>
            <a:r>
              <a:rPr lang="en-US" sz="2000" baseline="-25000" dirty="0"/>
              <a:t>5</a:t>
            </a:r>
            <a:r>
              <a:rPr lang="en-US" sz="2000" dirty="0" smtClean="0"/>
              <a:t>,</a:t>
            </a:r>
            <a:r>
              <a:rPr lang="en-US" sz="2000" baseline="-25000" dirty="0" smtClean="0"/>
              <a:t> </a:t>
            </a:r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</a:p>
          <a:p>
            <a:endParaRPr lang="en-US" sz="2000" baseline="-25000" dirty="0"/>
          </a:p>
          <a:p>
            <a:r>
              <a:rPr lang="en-US" sz="2000" dirty="0" smtClean="0"/>
              <a:t>take values between 0 and 2.</a:t>
            </a:r>
            <a:endParaRPr lang="en-US" sz="2000" baseline="-25000" dirty="0"/>
          </a:p>
          <a:p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3005000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226828" y="4286801"/>
            <a:ext cx="29171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When θ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=0, θ</a:t>
            </a:r>
            <a:r>
              <a:rPr lang="en-US" sz="1600" baseline="-25000" dirty="0" smtClean="0"/>
              <a:t>6</a:t>
            </a:r>
            <a:r>
              <a:rPr lang="en-US" sz="1600" dirty="0" smtClean="0"/>
              <a:t>=</a:t>
            </a:r>
            <a:r>
              <a:rPr lang="en-US" sz="1600" dirty="0"/>
              <a:t>0, </a:t>
            </a:r>
            <a:r>
              <a:rPr lang="en-US" sz="1600" dirty="0" smtClean="0"/>
              <a:t>and θ</a:t>
            </a:r>
            <a:r>
              <a:rPr lang="en-US" sz="1600" baseline="-25000" dirty="0" smtClean="0"/>
              <a:t>5</a:t>
            </a:r>
            <a:r>
              <a:rPr lang="en-US" sz="1600" dirty="0" smtClean="0"/>
              <a:t>&gt;0, </a:t>
            </a:r>
          </a:p>
          <a:p>
            <a:r>
              <a:rPr lang="en-US" sz="1600" dirty="0" smtClean="0"/>
              <a:t>there is substantial inflation of type I error. </a:t>
            </a:r>
            <a:endParaRPr lang="en-US" sz="16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79600"/>
            <a:ext cx="5638800" cy="4978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0745" y="1146675"/>
            <a:ext cx="4682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There appears to be a problem if Y1 is ignored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49901" y="317595"/>
            <a:ext cx="2125467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r>
              <a:rPr lang="en-US" sz="2000" dirty="0"/>
              <a:t> </a:t>
            </a:r>
            <a:r>
              <a:rPr lang="en-US" sz="2000" dirty="0" smtClean="0"/>
              <a:t>, θ</a:t>
            </a:r>
            <a:r>
              <a:rPr lang="en-US" sz="2000" baseline="-25000" dirty="0"/>
              <a:t>4</a:t>
            </a:r>
            <a:r>
              <a:rPr lang="en-US" sz="2000" dirty="0" smtClean="0"/>
              <a:t>, θ</a:t>
            </a:r>
            <a:r>
              <a:rPr lang="en-US" sz="2000" baseline="-25000" dirty="0"/>
              <a:t>5</a:t>
            </a:r>
            <a:r>
              <a:rPr lang="en-US" sz="2000" dirty="0" smtClean="0"/>
              <a:t>,</a:t>
            </a:r>
            <a:r>
              <a:rPr lang="en-US" sz="2000" baseline="-25000" dirty="0" smtClean="0"/>
              <a:t> </a:t>
            </a:r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</a:p>
          <a:p>
            <a:endParaRPr lang="en-US" sz="2000" baseline="-25000" dirty="0"/>
          </a:p>
          <a:p>
            <a:r>
              <a:rPr lang="en-US" sz="2000" dirty="0" smtClean="0"/>
              <a:t>take values between 0 and 5.</a:t>
            </a:r>
            <a:endParaRPr lang="en-US" sz="2000" baseline="-25000" dirty="0"/>
          </a:p>
          <a:p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378411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3799" y="852289"/>
            <a:ext cx="3665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Consider models that incorporate H:</a:t>
            </a:r>
            <a:endParaRPr lang="en-US" b="1" dirty="0"/>
          </a:p>
        </p:txBody>
      </p:sp>
      <p:pic>
        <p:nvPicPr>
          <p:cNvPr id="2" name="Picture 1" descr="Screen Shot 2016-02-23 at 2.34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9765"/>
            <a:ext cx="6464300" cy="2247900"/>
          </a:xfrm>
          <a:prstGeom prst="rect">
            <a:avLst/>
          </a:prstGeom>
        </p:spPr>
      </p:pic>
      <p:pic>
        <p:nvPicPr>
          <p:cNvPr id="3" name="Picture 2" descr="Screen Shot 2016-02-23 at 2.34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25857"/>
            <a:ext cx="67310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44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5890606" y="4884025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40" name="TextBox 39"/>
          <p:cNvSpPr txBox="1"/>
          <p:nvPr/>
        </p:nvSpPr>
        <p:spPr>
          <a:xfrm>
            <a:off x="7630566" y="4903838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41" name="TextBox 40"/>
          <p:cNvSpPr txBox="1"/>
          <p:nvPr/>
        </p:nvSpPr>
        <p:spPr>
          <a:xfrm>
            <a:off x="5353602" y="6170963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43" name="TextBox 42"/>
          <p:cNvSpPr txBox="1"/>
          <p:nvPr/>
        </p:nvSpPr>
        <p:spPr>
          <a:xfrm>
            <a:off x="7086850" y="6184769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47" name="TextBox 46"/>
          <p:cNvSpPr txBox="1"/>
          <p:nvPr/>
        </p:nvSpPr>
        <p:spPr>
          <a:xfrm>
            <a:off x="8640269" y="3953744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cxnSp>
        <p:nvCxnSpPr>
          <p:cNvPr id="49" name="Curved Connector 48"/>
          <p:cNvCxnSpPr>
            <a:stCxn id="43" idx="3"/>
          </p:cNvCxnSpPr>
          <p:nvPr/>
        </p:nvCxnSpPr>
        <p:spPr>
          <a:xfrm flipV="1">
            <a:off x="7628985" y="4538520"/>
            <a:ext cx="1272934" cy="193863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Curved Connector 57"/>
          <p:cNvCxnSpPr/>
          <p:nvPr/>
        </p:nvCxnSpPr>
        <p:spPr>
          <a:xfrm flipV="1">
            <a:off x="5883216" y="6477157"/>
            <a:ext cx="1203634" cy="1931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endCxn id="47" idx="1"/>
          </p:cNvCxnSpPr>
          <p:nvPr/>
        </p:nvCxnSpPr>
        <p:spPr>
          <a:xfrm>
            <a:off x="6979398" y="4181769"/>
            <a:ext cx="1660871" cy="6436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Curved Connector 59"/>
          <p:cNvCxnSpPr>
            <a:stCxn id="41" idx="1"/>
          </p:cNvCxnSpPr>
          <p:nvPr/>
        </p:nvCxnSpPr>
        <p:spPr>
          <a:xfrm rot="10800000" flipH="1">
            <a:off x="5353601" y="4181769"/>
            <a:ext cx="1625797" cy="2281583"/>
          </a:xfrm>
          <a:prstGeom prst="curvedConnector3">
            <a:avLst>
              <a:gd name="adj1" fmla="val -11428"/>
            </a:avLst>
          </a:prstGeom>
          <a:ln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Curved Connector 68"/>
          <p:cNvCxnSpPr/>
          <p:nvPr/>
        </p:nvCxnSpPr>
        <p:spPr>
          <a:xfrm rot="5400000" flipH="1" flipV="1">
            <a:off x="8065907" y="4306978"/>
            <a:ext cx="429682" cy="764038"/>
          </a:xfrm>
          <a:prstGeom prst="curved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108" idx="0"/>
          </p:cNvCxnSpPr>
          <p:nvPr/>
        </p:nvCxnSpPr>
        <p:spPr>
          <a:xfrm rot="5400000" flipH="1" flipV="1">
            <a:off x="6350774" y="4172053"/>
            <a:ext cx="436617" cy="820629"/>
          </a:xfrm>
          <a:prstGeom prst="curvedConnector2">
            <a:avLst/>
          </a:prstGeom>
          <a:ln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4" name="Curved Connector 73"/>
          <p:cNvCxnSpPr>
            <a:stCxn id="108" idx="4"/>
          </p:cNvCxnSpPr>
          <p:nvPr/>
        </p:nvCxnSpPr>
        <p:spPr>
          <a:xfrm rot="16200000" flipH="1">
            <a:off x="6290833" y="5459712"/>
            <a:ext cx="663952" cy="928082"/>
          </a:xfrm>
          <a:prstGeom prst="curved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556090" y="3476001"/>
            <a:ext cx="7330558" cy="334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852380" y="4864823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81" name="TextBox 80"/>
          <p:cNvSpPr txBox="1"/>
          <p:nvPr/>
        </p:nvSpPr>
        <p:spPr>
          <a:xfrm>
            <a:off x="2592340" y="4884636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82" name="TextBox 81"/>
          <p:cNvSpPr txBox="1"/>
          <p:nvPr/>
        </p:nvSpPr>
        <p:spPr>
          <a:xfrm>
            <a:off x="315376" y="6151761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83" name="TextBox 82"/>
          <p:cNvSpPr txBox="1"/>
          <p:nvPr/>
        </p:nvSpPr>
        <p:spPr>
          <a:xfrm>
            <a:off x="2048624" y="6165567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84" name="TextBox 83"/>
          <p:cNvSpPr txBox="1"/>
          <p:nvPr/>
        </p:nvSpPr>
        <p:spPr>
          <a:xfrm>
            <a:off x="3602043" y="3934542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85" name="TextBox 84"/>
          <p:cNvSpPr txBox="1"/>
          <p:nvPr/>
        </p:nvSpPr>
        <p:spPr>
          <a:xfrm>
            <a:off x="1941173" y="3870178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</a:rPr>
              <a:t>Y</a:t>
            </a:r>
            <a:r>
              <a:rPr lang="en-US" sz="3200" baseline="-25000" dirty="0" smtClean="0">
                <a:solidFill>
                  <a:srgbClr val="000000"/>
                </a:solidFill>
              </a:rPr>
              <a:t>1</a:t>
            </a:r>
            <a:endParaRPr lang="en-US" sz="3200" baseline="-25000" dirty="0">
              <a:solidFill>
                <a:srgbClr val="000000"/>
              </a:solidFill>
            </a:endParaRPr>
          </a:p>
        </p:txBody>
      </p:sp>
      <p:cxnSp>
        <p:nvCxnSpPr>
          <p:cNvPr id="86" name="Curved Connector 85"/>
          <p:cNvCxnSpPr>
            <a:stCxn id="83" idx="3"/>
            <a:endCxn id="84" idx="2"/>
          </p:cNvCxnSpPr>
          <p:nvPr/>
        </p:nvCxnSpPr>
        <p:spPr>
          <a:xfrm flipV="1">
            <a:off x="2590759" y="4519318"/>
            <a:ext cx="1272934" cy="193863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Curved Connector 87"/>
          <p:cNvCxnSpPr/>
          <p:nvPr/>
        </p:nvCxnSpPr>
        <p:spPr>
          <a:xfrm flipV="1">
            <a:off x="844990" y="6457955"/>
            <a:ext cx="1203634" cy="1931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Curved Connector 88"/>
          <p:cNvCxnSpPr>
            <a:stCxn id="85" idx="3"/>
            <a:endCxn id="84" idx="1"/>
          </p:cNvCxnSpPr>
          <p:nvPr/>
        </p:nvCxnSpPr>
        <p:spPr>
          <a:xfrm>
            <a:off x="2464473" y="4162566"/>
            <a:ext cx="1137570" cy="6436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0" name="Curved Connector 89"/>
          <p:cNvCxnSpPr>
            <a:stCxn id="82" idx="1"/>
            <a:endCxn id="85" idx="1"/>
          </p:cNvCxnSpPr>
          <p:nvPr/>
        </p:nvCxnSpPr>
        <p:spPr>
          <a:xfrm rot="10800000" flipH="1">
            <a:off x="315375" y="4162567"/>
            <a:ext cx="1625797" cy="2281583"/>
          </a:xfrm>
          <a:prstGeom prst="curvedConnector3">
            <a:avLst>
              <a:gd name="adj1" fmla="val -14061"/>
            </a:avLst>
          </a:prstGeom>
          <a:ln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Curved Connector 94"/>
          <p:cNvCxnSpPr/>
          <p:nvPr/>
        </p:nvCxnSpPr>
        <p:spPr>
          <a:xfrm rot="5400000" flipH="1" flipV="1">
            <a:off x="3027681" y="4287776"/>
            <a:ext cx="429682" cy="764038"/>
          </a:xfrm>
          <a:prstGeom prst="curvedConnector2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6" name="Curved Connector 95"/>
          <p:cNvCxnSpPr>
            <a:stCxn id="80" idx="0"/>
          </p:cNvCxnSpPr>
          <p:nvPr/>
        </p:nvCxnSpPr>
        <p:spPr>
          <a:xfrm rot="5400000" flipH="1" flipV="1">
            <a:off x="1249322" y="4117354"/>
            <a:ext cx="618691" cy="876248"/>
          </a:xfrm>
          <a:prstGeom prst="curvedConnector2">
            <a:avLst/>
          </a:prstGeom>
          <a:ln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00" name="Curved Connector 99"/>
          <p:cNvCxnSpPr>
            <a:stCxn id="106" idx="5"/>
          </p:cNvCxnSpPr>
          <p:nvPr/>
        </p:nvCxnSpPr>
        <p:spPr>
          <a:xfrm rot="16200000" flipH="1">
            <a:off x="1349181" y="5537083"/>
            <a:ext cx="739659" cy="659228"/>
          </a:xfrm>
          <a:prstGeom prst="curvedConnector3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500159" y="3509424"/>
            <a:ext cx="0" cy="33485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Curved Connector 100"/>
          <p:cNvCxnSpPr/>
          <p:nvPr/>
        </p:nvCxnSpPr>
        <p:spPr>
          <a:xfrm>
            <a:off x="6979398" y="4364057"/>
            <a:ext cx="1523781" cy="1270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315375" y="3853466"/>
            <a:ext cx="4403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</a:t>
            </a:r>
            <a:endParaRPr lang="en-US" sz="3200" baseline="-25000" dirty="0"/>
          </a:p>
        </p:txBody>
      </p:sp>
      <p:cxnSp>
        <p:nvCxnSpPr>
          <p:cNvPr id="66" name="Curved Connector 65"/>
          <p:cNvCxnSpPr>
            <a:stCxn id="63" idx="3"/>
            <a:endCxn id="85" idx="0"/>
          </p:cNvCxnSpPr>
          <p:nvPr/>
        </p:nvCxnSpPr>
        <p:spPr>
          <a:xfrm flipV="1">
            <a:off x="755720" y="3870178"/>
            <a:ext cx="1447103" cy="275676"/>
          </a:xfrm>
          <a:prstGeom prst="curvedConnector4">
            <a:avLst>
              <a:gd name="adj1" fmla="val 28258"/>
              <a:gd name="adj2" fmla="val 188986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Curved Connector 76"/>
          <p:cNvCxnSpPr>
            <a:stCxn id="63" idx="1"/>
            <a:endCxn id="82" idx="0"/>
          </p:cNvCxnSpPr>
          <p:nvPr/>
        </p:nvCxnSpPr>
        <p:spPr>
          <a:xfrm rot="10800000" flipH="1" flipV="1">
            <a:off x="315374" y="4145853"/>
            <a:ext cx="271069" cy="2005907"/>
          </a:xfrm>
          <a:prstGeom prst="curvedConnector4">
            <a:avLst>
              <a:gd name="adj1" fmla="val -84333"/>
              <a:gd name="adj2" fmla="val 57288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Curved Connector 90"/>
          <p:cNvCxnSpPr>
            <a:stCxn id="63" idx="2"/>
            <a:endCxn id="83" idx="1"/>
          </p:cNvCxnSpPr>
          <p:nvPr/>
        </p:nvCxnSpPr>
        <p:spPr>
          <a:xfrm rot="16200000" flipH="1">
            <a:off x="282230" y="4691560"/>
            <a:ext cx="2019713" cy="1513076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4" name="Curved Connector 93"/>
          <p:cNvCxnSpPr>
            <a:stCxn id="63" idx="0"/>
            <a:endCxn id="84" idx="0"/>
          </p:cNvCxnSpPr>
          <p:nvPr/>
        </p:nvCxnSpPr>
        <p:spPr>
          <a:xfrm rot="16200000" flipH="1">
            <a:off x="2159082" y="2229932"/>
            <a:ext cx="81076" cy="3328145"/>
          </a:xfrm>
          <a:prstGeom prst="curvedConnector3">
            <a:avLst>
              <a:gd name="adj1" fmla="val -281958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5240749" y="3847355"/>
            <a:ext cx="4403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</a:t>
            </a:r>
            <a:endParaRPr lang="en-US" sz="3200" baseline="-25000" dirty="0"/>
          </a:p>
        </p:txBody>
      </p:sp>
      <p:cxnSp>
        <p:nvCxnSpPr>
          <p:cNvPr id="103" name="Curved Connector 102"/>
          <p:cNvCxnSpPr>
            <a:stCxn id="102" idx="1"/>
          </p:cNvCxnSpPr>
          <p:nvPr/>
        </p:nvCxnSpPr>
        <p:spPr>
          <a:xfrm rot="10800000" flipH="1" flipV="1">
            <a:off x="5240748" y="4139742"/>
            <a:ext cx="271069" cy="2005907"/>
          </a:xfrm>
          <a:prstGeom prst="curvedConnector4">
            <a:avLst>
              <a:gd name="adj1" fmla="val -84333"/>
              <a:gd name="adj2" fmla="val 57288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Curved Connector 103"/>
          <p:cNvCxnSpPr>
            <a:stCxn id="102" idx="2"/>
          </p:cNvCxnSpPr>
          <p:nvPr/>
        </p:nvCxnSpPr>
        <p:spPr>
          <a:xfrm rot="16200000" flipH="1">
            <a:off x="5207604" y="4685449"/>
            <a:ext cx="2019713" cy="1513076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Curved Connector 104"/>
          <p:cNvCxnSpPr/>
          <p:nvPr/>
        </p:nvCxnSpPr>
        <p:spPr>
          <a:xfrm rot="16200000" flipH="1">
            <a:off x="7084457" y="2330210"/>
            <a:ext cx="81076" cy="3328145"/>
          </a:xfrm>
          <a:prstGeom prst="curvedConnector3">
            <a:avLst>
              <a:gd name="adj1" fmla="val -281958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6" name="Donut 105"/>
          <p:cNvSpPr/>
          <p:nvPr/>
        </p:nvSpPr>
        <p:spPr>
          <a:xfrm>
            <a:off x="740328" y="4821620"/>
            <a:ext cx="760430" cy="791102"/>
          </a:xfrm>
          <a:prstGeom prst="donut">
            <a:avLst>
              <a:gd name="adj" fmla="val 338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7" name="Donut 106"/>
          <p:cNvSpPr/>
          <p:nvPr/>
        </p:nvSpPr>
        <p:spPr>
          <a:xfrm>
            <a:off x="2464473" y="4864824"/>
            <a:ext cx="760430" cy="791102"/>
          </a:xfrm>
          <a:prstGeom prst="donut">
            <a:avLst>
              <a:gd name="adj" fmla="val 338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8" name="Donut 107"/>
          <p:cNvSpPr/>
          <p:nvPr/>
        </p:nvSpPr>
        <p:spPr>
          <a:xfrm>
            <a:off x="5778553" y="4800675"/>
            <a:ext cx="760430" cy="791102"/>
          </a:xfrm>
          <a:prstGeom prst="donut">
            <a:avLst>
              <a:gd name="adj" fmla="val 338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Donut 112"/>
          <p:cNvSpPr/>
          <p:nvPr/>
        </p:nvSpPr>
        <p:spPr>
          <a:xfrm>
            <a:off x="7506433" y="4847251"/>
            <a:ext cx="760430" cy="791102"/>
          </a:xfrm>
          <a:prstGeom prst="donut">
            <a:avLst>
              <a:gd name="adj" fmla="val 338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4054046" y="1225124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119" name="TextBox 118"/>
          <p:cNvSpPr txBox="1"/>
          <p:nvPr/>
        </p:nvSpPr>
        <p:spPr>
          <a:xfrm>
            <a:off x="5794006" y="1244937"/>
            <a:ext cx="5363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120" name="TextBox 119"/>
          <p:cNvSpPr txBox="1"/>
          <p:nvPr/>
        </p:nvSpPr>
        <p:spPr>
          <a:xfrm>
            <a:off x="3517042" y="2512062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</a:t>
            </a:r>
            <a:r>
              <a:rPr lang="en-US" sz="3200" baseline="-25000" dirty="0" smtClean="0"/>
              <a:t>1</a:t>
            </a:r>
            <a:endParaRPr lang="en-US" sz="3200" baseline="-25000" dirty="0"/>
          </a:p>
        </p:txBody>
      </p:sp>
      <p:sp>
        <p:nvSpPr>
          <p:cNvPr id="121" name="TextBox 120"/>
          <p:cNvSpPr txBox="1"/>
          <p:nvPr/>
        </p:nvSpPr>
        <p:spPr>
          <a:xfrm>
            <a:off x="5250290" y="2525868"/>
            <a:ext cx="542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122" name="TextBox 121"/>
          <p:cNvSpPr txBox="1"/>
          <p:nvPr/>
        </p:nvSpPr>
        <p:spPr>
          <a:xfrm>
            <a:off x="6803709" y="294843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  <a:r>
              <a:rPr lang="en-US" sz="3200" baseline="-25000" dirty="0" smtClean="0"/>
              <a:t>2</a:t>
            </a:r>
            <a:endParaRPr lang="en-US" sz="3200" baseline="-25000" dirty="0"/>
          </a:p>
        </p:txBody>
      </p:sp>
      <p:sp>
        <p:nvSpPr>
          <p:cNvPr id="123" name="TextBox 122"/>
          <p:cNvSpPr txBox="1"/>
          <p:nvPr/>
        </p:nvSpPr>
        <p:spPr>
          <a:xfrm>
            <a:off x="5142839" y="230479"/>
            <a:ext cx="523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</a:rPr>
              <a:t>Y</a:t>
            </a:r>
            <a:r>
              <a:rPr lang="en-US" sz="3200" baseline="-25000" dirty="0" smtClean="0">
                <a:solidFill>
                  <a:srgbClr val="000000"/>
                </a:solidFill>
              </a:rPr>
              <a:t>1</a:t>
            </a:r>
            <a:endParaRPr lang="en-US" sz="3200" baseline="-25000" dirty="0">
              <a:solidFill>
                <a:srgbClr val="000000"/>
              </a:solidFill>
            </a:endParaRPr>
          </a:p>
        </p:txBody>
      </p:sp>
      <p:cxnSp>
        <p:nvCxnSpPr>
          <p:cNvPr id="124" name="Curved Connector 123"/>
          <p:cNvCxnSpPr>
            <a:stCxn id="121" idx="3"/>
            <a:endCxn id="122" idx="2"/>
          </p:cNvCxnSpPr>
          <p:nvPr/>
        </p:nvCxnSpPr>
        <p:spPr>
          <a:xfrm flipV="1">
            <a:off x="5792425" y="879619"/>
            <a:ext cx="1272934" cy="1938637"/>
          </a:xfrm>
          <a:prstGeom prst="curvedConnector2">
            <a:avLst/>
          </a:prstGeom>
          <a:ln>
            <a:solidFill>
              <a:srgbClr val="C0504D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>
            <a:off x="2980717" y="85290"/>
            <a:ext cx="4403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</a:t>
            </a:r>
            <a:endParaRPr lang="en-US" sz="3200" baseline="-25000" dirty="0"/>
          </a:p>
        </p:txBody>
      </p:sp>
      <p:cxnSp>
        <p:nvCxnSpPr>
          <p:cNvPr id="126" name="Curved Connector 125"/>
          <p:cNvCxnSpPr>
            <a:endCxn id="119" idx="1"/>
          </p:cNvCxnSpPr>
          <p:nvPr/>
        </p:nvCxnSpPr>
        <p:spPr>
          <a:xfrm flipV="1">
            <a:off x="4590372" y="1537325"/>
            <a:ext cx="1203634" cy="1931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7" name="Curved Connector 126"/>
          <p:cNvCxnSpPr/>
          <p:nvPr/>
        </p:nvCxnSpPr>
        <p:spPr>
          <a:xfrm flipV="1">
            <a:off x="4046656" y="2818256"/>
            <a:ext cx="1203634" cy="19313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8" name="Curved Connector 127"/>
          <p:cNvCxnSpPr>
            <a:stCxn id="123" idx="3"/>
            <a:endCxn id="122" idx="1"/>
          </p:cNvCxnSpPr>
          <p:nvPr/>
        </p:nvCxnSpPr>
        <p:spPr>
          <a:xfrm>
            <a:off x="5666139" y="522867"/>
            <a:ext cx="1137570" cy="64364"/>
          </a:xfrm>
          <a:prstGeom prst="curvedConnector3">
            <a:avLst>
              <a:gd name="adj1" fmla="val 50000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9" name="Curved Connector 128"/>
          <p:cNvCxnSpPr>
            <a:stCxn id="120" idx="1"/>
            <a:endCxn id="123" idx="1"/>
          </p:cNvCxnSpPr>
          <p:nvPr/>
        </p:nvCxnSpPr>
        <p:spPr>
          <a:xfrm rot="10800000" flipH="1">
            <a:off x="3517041" y="522868"/>
            <a:ext cx="1625797" cy="2281583"/>
          </a:xfrm>
          <a:prstGeom prst="curvedConnector3">
            <a:avLst>
              <a:gd name="adj1" fmla="val -41233"/>
            </a:avLst>
          </a:prstGeom>
          <a:ln>
            <a:solidFill>
              <a:srgbClr val="C0504D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0" name="TextBox 129"/>
          <p:cNvSpPr txBox="1"/>
          <p:nvPr/>
        </p:nvSpPr>
        <p:spPr>
          <a:xfrm>
            <a:off x="6803709" y="2512062"/>
            <a:ext cx="37702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Z</a:t>
            </a:r>
            <a:endParaRPr lang="en-US" sz="3200" baseline="-25000" dirty="0"/>
          </a:p>
        </p:txBody>
      </p:sp>
      <p:sp>
        <p:nvSpPr>
          <p:cNvPr id="131" name="TextBox 130"/>
          <p:cNvSpPr txBox="1"/>
          <p:nvPr/>
        </p:nvSpPr>
        <p:spPr>
          <a:xfrm>
            <a:off x="4382623" y="2803413"/>
            <a:ext cx="415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4</a:t>
            </a:r>
            <a:endParaRPr lang="en-US" sz="2000" baseline="-25000" dirty="0"/>
          </a:p>
        </p:txBody>
      </p:sp>
      <p:sp>
        <p:nvSpPr>
          <p:cNvPr id="132" name="TextBox 131"/>
          <p:cNvSpPr txBox="1"/>
          <p:nvPr/>
        </p:nvSpPr>
        <p:spPr>
          <a:xfrm>
            <a:off x="2829530" y="1812364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C0504D"/>
                </a:solidFill>
              </a:rPr>
              <a:t>θ</a:t>
            </a:r>
            <a:r>
              <a:rPr lang="en-US" sz="2000" baseline="-25000" dirty="0" smtClean="0">
                <a:solidFill>
                  <a:srgbClr val="C0504D"/>
                </a:solidFill>
              </a:rPr>
              <a:t>5</a:t>
            </a:r>
            <a:endParaRPr lang="en-US" sz="2000" baseline="-25000" dirty="0">
              <a:solidFill>
                <a:srgbClr val="C0504D"/>
              </a:solidFill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6370250" y="1728927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C0504D"/>
                </a:solidFill>
              </a:rPr>
              <a:t>θ</a:t>
            </a:r>
            <a:r>
              <a:rPr lang="en-US" sz="2000" baseline="-25000" dirty="0" smtClean="0">
                <a:solidFill>
                  <a:srgbClr val="C0504D"/>
                </a:solidFill>
              </a:rPr>
              <a:t>5</a:t>
            </a:r>
            <a:endParaRPr lang="en-US" sz="2000" baseline="-25000" dirty="0">
              <a:solidFill>
                <a:srgbClr val="C0504D"/>
              </a:solidFill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4938983" y="1496523"/>
            <a:ext cx="494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  <a:endParaRPr lang="en-US" sz="2000" baseline="-25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4790746" y="1928982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</a:rPr>
              <a:t>θ</a:t>
            </a:r>
            <a:r>
              <a:rPr lang="en-US" sz="2000" baseline="-25000" dirty="0" smtClean="0">
                <a:solidFill>
                  <a:schemeClr val="accent6"/>
                </a:solidFill>
              </a:rPr>
              <a:t>6</a:t>
            </a:r>
            <a:endParaRPr lang="en-US" sz="2000" baseline="-25000" dirty="0">
              <a:solidFill>
                <a:schemeClr val="accent6"/>
              </a:solidFill>
            </a:endParaRPr>
          </a:p>
        </p:txBody>
      </p:sp>
      <p:cxnSp>
        <p:nvCxnSpPr>
          <p:cNvPr id="136" name="Curved Connector 135"/>
          <p:cNvCxnSpPr/>
          <p:nvPr/>
        </p:nvCxnSpPr>
        <p:spPr>
          <a:xfrm>
            <a:off x="4432683" y="1829713"/>
            <a:ext cx="817607" cy="767115"/>
          </a:xfrm>
          <a:prstGeom prst="curvedConnector3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37" name="Curved Connector 136"/>
          <p:cNvCxnSpPr/>
          <p:nvPr/>
        </p:nvCxnSpPr>
        <p:spPr>
          <a:xfrm rot="16200000" flipH="1">
            <a:off x="3203745" y="667211"/>
            <a:ext cx="847446" cy="853156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Curved Connector 137"/>
          <p:cNvCxnSpPr/>
          <p:nvPr/>
        </p:nvCxnSpPr>
        <p:spPr>
          <a:xfrm>
            <a:off x="3421062" y="541512"/>
            <a:ext cx="2372944" cy="84744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9" name="TextBox 138"/>
          <p:cNvSpPr txBox="1"/>
          <p:nvPr/>
        </p:nvSpPr>
        <p:spPr>
          <a:xfrm>
            <a:off x="4797447" y="849189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140" name="TextBox 139"/>
          <p:cNvSpPr txBox="1"/>
          <p:nvPr/>
        </p:nvSpPr>
        <p:spPr>
          <a:xfrm>
            <a:off x="3434210" y="1309658"/>
            <a:ext cx="40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141" name="TextBox 140"/>
          <p:cNvSpPr txBox="1"/>
          <p:nvPr/>
        </p:nvSpPr>
        <p:spPr>
          <a:xfrm>
            <a:off x="162849" y="217899"/>
            <a:ext cx="1414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‘True Model’</a:t>
            </a:r>
            <a:endParaRPr lang="en-US" b="1" dirty="0"/>
          </a:p>
        </p:txBody>
      </p:sp>
      <p:cxnSp>
        <p:nvCxnSpPr>
          <p:cNvPr id="142" name="Curved Connector 141"/>
          <p:cNvCxnSpPr/>
          <p:nvPr/>
        </p:nvCxnSpPr>
        <p:spPr>
          <a:xfrm>
            <a:off x="180489" y="981524"/>
            <a:ext cx="393241" cy="12700"/>
          </a:xfrm>
          <a:prstGeom prst="curvedConnector3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43" name="Curved Connector 142"/>
          <p:cNvCxnSpPr/>
          <p:nvPr/>
        </p:nvCxnSpPr>
        <p:spPr>
          <a:xfrm>
            <a:off x="162849" y="1268778"/>
            <a:ext cx="393241" cy="12700"/>
          </a:xfrm>
          <a:prstGeom prst="curvedConnector3">
            <a:avLst>
              <a:gd name="adj1" fmla="val 50000"/>
            </a:avLst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503470" y="731235"/>
            <a:ext cx="1357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“either or”</a:t>
            </a:r>
            <a:endParaRPr lang="en-US" dirty="0"/>
          </a:p>
        </p:txBody>
      </p:sp>
      <p:sp>
        <p:nvSpPr>
          <p:cNvPr id="145" name="TextBox 144"/>
          <p:cNvSpPr txBox="1"/>
          <p:nvPr/>
        </p:nvSpPr>
        <p:spPr>
          <a:xfrm>
            <a:off x="500541" y="1066471"/>
            <a:ext cx="1605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“irreversible”</a:t>
            </a:r>
            <a:endParaRPr lang="en-US" dirty="0"/>
          </a:p>
        </p:txBody>
      </p:sp>
      <p:cxnSp>
        <p:nvCxnSpPr>
          <p:cNvPr id="146" name="Curved Connector 145"/>
          <p:cNvCxnSpPr/>
          <p:nvPr/>
        </p:nvCxnSpPr>
        <p:spPr>
          <a:xfrm>
            <a:off x="191769" y="851668"/>
            <a:ext cx="393241" cy="12700"/>
          </a:xfrm>
          <a:prstGeom prst="curvedConnector3">
            <a:avLst/>
          </a:prstGeom>
          <a:ln>
            <a:solidFill>
              <a:srgbClr val="F79646"/>
            </a:solidFill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230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7500"/>
            <a:ext cx="5753100" cy="4000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32634" y="651299"/>
            <a:ext cx="2125467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r>
              <a:rPr lang="en-US" sz="2000" dirty="0"/>
              <a:t> </a:t>
            </a:r>
            <a:r>
              <a:rPr lang="en-US" sz="2000" dirty="0" smtClean="0"/>
              <a:t>, θ</a:t>
            </a:r>
            <a:r>
              <a:rPr lang="en-US" sz="2000" baseline="-25000" dirty="0"/>
              <a:t>4</a:t>
            </a:r>
            <a:r>
              <a:rPr lang="en-US" sz="2000" dirty="0" smtClean="0"/>
              <a:t>, θ</a:t>
            </a:r>
            <a:r>
              <a:rPr lang="en-US" sz="2000" baseline="-25000" dirty="0"/>
              <a:t>5</a:t>
            </a:r>
            <a:r>
              <a:rPr lang="en-US" sz="2000" dirty="0" smtClean="0"/>
              <a:t>,</a:t>
            </a:r>
            <a:r>
              <a:rPr lang="en-US" sz="2000" baseline="-25000" dirty="0" smtClean="0"/>
              <a:t> </a:t>
            </a:r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</a:p>
          <a:p>
            <a:endParaRPr lang="en-US" sz="2000" baseline="-25000" dirty="0"/>
          </a:p>
          <a:p>
            <a:r>
              <a:rPr lang="en-US" sz="2000" dirty="0" smtClean="0"/>
              <a:t>take values between 0 and 2.</a:t>
            </a:r>
            <a:endParaRPr lang="en-US" sz="2000" baseline="-25000" dirty="0"/>
          </a:p>
          <a:p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3436499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79600"/>
            <a:ext cx="5638800" cy="4978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26828" y="4286801"/>
            <a:ext cx="29171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When θ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=0, θ</a:t>
            </a:r>
            <a:r>
              <a:rPr lang="en-US" sz="1600" baseline="-25000" dirty="0" smtClean="0"/>
              <a:t>6</a:t>
            </a:r>
            <a:r>
              <a:rPr lang="en-US" sz="1600" dirty="0" smtClean="0"/>
              <a:t>=</a:t>
            </a:r>
            <a:r>
              <a:rPr lang="en-US" sz="1600" dirty="0"/>
              <a:t>0, </a:t>
            </a:r>
            <a:r>
              <a:rPr lang="en-US" sz="1600" dirty="0" smtClean="0"/>
              <a:t>and θ</a:t>
            </a:r>
            <a:r>
              <a:rPr lang="en-US" sz="1600" baseline="-25000" dirty="0" smtClean="0"/>
              <a:t>5</a:t>
            </a:r>
            <a:r>
              <a:rPr lang="en-US" sz="1600" dirty="0" smtClean="0"/>
              <a:t>&gt;0, </a:t>
            </a:r>
          </a:p>
          <a:p>
            <a:r>
              <a:rPr lang="en-US" sz="1600" dirty="0" smtClean="0"/>
              <a:t>there is substantial inflation of type I error. </a:t>
            </a:r>
            <a:endParaRPr lang="en-US" sz="16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40745" y="1146675"/>
            <a:ext cx="4682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There appears to be a problem if Y1 is ignored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708783" y="283737"/>
            <a:ext cx="2125467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θ</a:t>
            </a:r>
            <a:r>
              <a:rPr lang="en-US" sz="2000" baseline="-25000" dirty="0" smtClean="0"/>
              <a:t>2</a:t>
            </a:r>
            <a:r>
              <a:rPr lang="en-US" sz="2000" dirty="0"/>
              <a:t> </a:t>
            </a:r>
            <a:r>
              <a:rPr lang="en-US" sz="2000" dirty="0" smtClean="0"/>
              <a:t>, θ</a:t>
            </a:r>
            <a:r>
              <a:rPr lang="en-US" sz="2000" baseline="-25000" dirty="0"/>
              <a:t>4</a:t>
            </a:r>
            <a:r>
              <a:rPr lang="en-US" sz="2000" dirty="0" smtClean="0"/>
              <a:t>, θ</a:t>
            </a:r>
            <a:r>
              <a:rPr lang="en-US" sz="2000" baseline="-25000" dirty="0"/>
              <a:t>5</a:t>
            </a:r>
            <a:r>
              <a:rPr lang="en-US" sz="2000" dirty="0" smtClean="0"/>
              <a:t>,</a:t>
            </a:r>
            <a:r>
              <a:rPr lang="en-US" sz="2000" baseline="-25000" dirty="0" smtClean="0"/>
              <a:t> </a:t>
            </a:r>
            <a:r>
              <a:rPr lang="en-US" sz="2000" dirty="0" smtClean="0"/>
              <a:t>θ</a:t>
            </a:r>
            <a:r>
              <a:rPr lang="en-US" sz="2000" baseline="-25000" dirty="0" smtClean="0"/>
              <a:t>11</a:t>
            </a:r>
          </a:p>
          <a:p>
            <a:endParaRPr lang="en-US" sz="2000" baseline="-25000" dirty="0"/>
          </a:p>
          <a:p>
            <a:r>
              <a:rPr lang="en-US" sz="2000" dirty="0" smtClean="0"/>
              <a:t>take values between 0 and 5.</a:t>
            </a:r>
            <a:endParaRPr lang="en-US" sz="2000" baseline="-25000" dirty="0"/>
          </a:p>
          <a:p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3777676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4688</TotalTime>
  <Words>754</Words>
  <Application>Microsoft Macintosh PowerPoint</Application>
  <PresentationFormat>On-screen Show (4:3)</PresentationFormat>
  <Paragraphs>235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</dc:creator>
  <cp:lastModifiedBy>a</cp:lastModifiedBy>
  <cp:revision>48</cp:revision>
  <dcterms:created xsi:type="dcterms:W3CDTF">2015-11-10T18:52:55Z</dcterms:created>
  <dcterms:modified xsi:type="dcterms:W3CDTF">2016-02-24T17:51:56Z</dcterms:modified>
</cp:coreProperties>
</file>

<file path=docProps/thumbnail.jpeg>
</file>